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notesSlides/notesSlide20.xml" ContentType="application/vnd.openxmlformats-officedocument.presentationml.notesSlide+xml"/>
  <Override PartName="/ppt/tags/tag25.xml" ContentType="application/vnd.openxmlformats-officedocument.presentationml.tags+xml"/>
  <Override PartName="/ppt/notesSlides/notesSlide21.xml" ContentType="application/vnd.openxmlformats-officedocument.presentationml.notesSlide+xml"/>
  <Override PartName="/ppt/tags/tag26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27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72"/>
  </p:notesMasterIdLst>
  <p:sldIdLst>
    <p:sldId id="257" r:id="rId2"/>
    <p:sldId id="656" r:id="rId3"/>
    <p:sldId id="924" r:id="rId4"/>
    <p:sldId id="925" r:id="rId5"/>
    <p:sldId id="926" r:id="rId6"/>
    <p:sldId id="927" r:id="rId7"/>
    <p:sldId id="903" r:id="rId8"/>
    <p:sldId id="904" r:id="rId9"/>
    <p:sldId id="905" r:id="rId10"/>
    <p:sldId id="906" r:id="rId11"/>
    <p:sldId id="907" r:id="rId12"/>
    <p:sldId id="908" r:id="rId13"/>
    <p:sldId id="909" r:id="rId14"/>
    <p:sldId id="912" r:id="rId15"/>
    <p:sldId id="913" r:id="rId16"/>
    <p:sldId id="915" r:id="rId17"/>
    <p:sldId id="916" r:id="rId18"/>
    <p:sldId id="917" r:id="rId19"/>
    <p:sldId id="918" r:id="rId20"/>
    <p:sldId id="919" r:id="rId21"/>
    <p:sldId id="920" r:id="rId22"/>
    <p:sldId id="921" r:id="rId23"/>
    <p:sldId id="922" r:id="rId24"/>
    <p:sldId id="851" r:id="rId25"/>
    <p:sldId id="854" r:id="rId26"/>
    <p:sldId id="855" r:id="rId27"/>
    <p:sldId id="856" r:id="rId28"/>
    <p:sldId id="857" r:id="rId29"/>
    <p:sldId id="858" r:id="rId30"/>
    <p:sldId id="859" r:id="rId31"/>
    <p:sldId id="860" r:id="rId32"/>
    <p:sldId id="861" r:id="rId33"/>
    <p:sldId id="862" r:id="rId34"/>
    <p:sldId id="863" r:id="rId35"/>
    <p:sldId id="864" r:id="rId36"/>
    <p:sldId id="865" r:id="rId37"/>
    <p:sldId id="866" r:id="rId38"/>
    <p:sldId id="867" r:id="rId39"/>
    <p:sldId id="868" r:id="rId40"/>
    <p:sldId id="869" r:id="rId41"/>
    <p:sldId id="870" r:id="rId42"/>
    <p:sldId id="871" r:id="rId43"/>
    <p:sldId id="872" r:id="rId44"/>
    <p:sldId id="873" r:id="rId45"/>
    <p:sldId id="874" r:id="rId46"/>
    <p:sldId id="875" r:id="rId47"/>
    <p:sldId id="876" r:id="rId48"/>
    <p:sldId id="877" r:id="rId49"/>
    <p:sldId id="878" r:id="rId50"/>
    <p:sldId id="879" r:id="rId51"/>
    <p:sldId id="880" r:id="rId52"/>
    <p:sldId id="928" r:id="rId53"/>
    <p:sldId id="923" r:id="rId54"/>
    <p:sldId id="881" r:id="rId55"/>
    <p:sldId id="883" r:id="rId56"/>
    <p:sldId id="884" r:id="rId57"/>
    <p:sldId id="885" r:id="rId58"/>
    <p:sldId id="886" r:id="rId59"/>
    <p:sldId id="887" r:id="rId60"/>
    <p:sldId id="888" r:id="rId61"/>
    <p:sldId id="890" r:id="rId62"/>
    <p:sldId id="891" r:id="rId63"/>
    <p:sldId id="893" r:id="rId64"/>
    <p:sldId id="894" r:id="rId65"/>
    <p:sldId id="895" r:id="rId66"/>
    <p:sldId id="896" r:id="rId67"/>
    <p:sldId id="897" r:id="rId68"/>
    <p:sldId id="898" r:id="rId69"/>
    <p:sldId id="900" r:id="rId70"/>
    <p:sldId id="901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3C3C3C"/>
    <a:srgbClr val="505050"/>
    <a:srgbClr val="7878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0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78530-FA70-466B-A92D-42BAEA139F1D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9FF3C-7111-4713-B058-2B84BB39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8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79503E-BF1B-43C0-B836-0C9F9F6E2B04}" type="slidenum">
              <a:rPr lang="en-US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48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BB3983-C8A9-4302-80AE-228D8A1F377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4125" y="717550"/>
            <a:ext cx="4779963" cy="3584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/>
              <a:t>A:  u and v are unknown, 1 equation</a:t>
            </a:r>
          </a:p>
        </p:txBody>
      </p:sp>
    </p:spTree>
    <p:extLst>
      <p:ext uri="{BB962C8B-B14F-4D97-AF65-F5344CB8AC3E}">
        <p14:creationId xmlns:p14="http://schemas.microsoft.com/office/powerpoint/2010/main" val="1731636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B44C53-E22F-45F6-BA35-BA53DFFC4509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4125" y="717550"/>
            <a:ext cx="4779963" cy="3584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54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59CED6-076E-4388-BD0F-76E4B148C42E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4125" y="717550"/>
            <a:ext cx="4779963" cy="3584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19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A1FA1C-E1C0-4201-9E87-D6EA7F2718A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55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888DD5-1779-406F-920F-02DD5E9ECB1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45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8F2660-97C7-4F59-9AB9-BF63B006FD3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4125" y="717550"/>
            <a:ext cx="4779963" cy="3584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90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A13AFB-4986-435B-8BB2-A26F58ACE41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4125" y="717550"/>
            <a:ext cx="4779963" cy="3584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95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153FAF-2EDA-4553-A59F-43A419D3CDF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4125" y="717550"/>
            <a:ext cx="4779963" cy="3584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42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9D83DD-9EA6-4F4B-91FC-E7E954AFE42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4125" y="717550"/>
            <a:ext cx="4779963" cy="3584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83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1DDA45-8651-4022-A741-5F0C71A2517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4125" y="717550"/>
            <a:ext cx="4779963" cy="3584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/>
              <a:t>Suppose M = vv^T .  What are the eigenvectors and eigenvalues?  Start by considering Mv</a:t>
            </a:r>
          </a:p>
        </p:txBody>
      </p:sp>
    </p:spTree>
    <p:extLst>
      <p:ext uri="{BB962C8B-B14F-4D97-AF65-F5344CB8AC3E}">
        <p14:creationId xmlns:p14="http://schemas.microsoft.com/office/powerpoint/2010/main" val="3963132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8547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344EEA-4008-4AA3-B958-75220C69DA49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4125" y="717550"/>
            <a:ext cx="4779963" cy="3584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9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1E4964-9B7B-49F6-94B7-7554EF8EAA2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4125" y="717550"/>
            <a:ext cx="4779963" cy="3584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98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01AAE5-3DB2-409E-97D0-84D26A1E818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4125" y="717550"/>
            <a:ext cx="4779963" cy="3584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79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D0DD69-667A-492F-91D8-703619B157DB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4125" y="717550"/>
            <a:ext cx="4779963" cy="3584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742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E60646-4A8B-48B6-BFC3-5FB369DFB5E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4125" y="717550"/>
            <a:ext cx="4779963" cy="3584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2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C8189C-7CCD-4A78-AD11-AD83AFE16341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4125" y="717550"/>
            <a:ext cx="4779963" cy="3584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923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25D98F79-6BD5-4BE2-AC6D-C49A7A75058F}" type="slidenum">
              <a:rPr lang="en-US" smtClean="0">
                <a:cs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>
              <a:cs typeface="Arial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60888"/>
            <a:ext cx="5365750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9560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F0F01115-1FE6-4D8C-819D-D2FD1A1C5E8B}" type="slidenum">
              <a:rPr lang="en-US" smtClean="0">
                <a:cs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>
              <a:cs typeface="Arial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60888"/>
            <a:ext cx="5365750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177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86C095E-F8C3-4942-B2BE-AE734DA3BB1F}" type="slidenum">
              <a:rPr lang="en-US" smtClean="0">
                <a:cs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>
              <a:cs typeface="Arial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4064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6A7CB900-BD74-4294-AABB-C0FB35669E73}" type="slidenum">
              <a:rPr lang="en-US" smtClean="0">
                <a:cs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>
              <a:cs typeface="Arial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399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50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F5F4F344-A062-432F-A410-44F2DCAF86D6}" type="slidenum">
              <a:rPr lang="en-US" smtClean="0">
                <a:cs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>
              <a:cs typeface="Arial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60888"/>
            <a:ext cx="5365750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5245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5DA8F8C-6101-4B93-9F98-056819C143C1}" type="slidenum">
              <a:rPr lang="en-US" smtClean="0">
                <a:cs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>
              <a:cs typeface="Arial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4125" y="717550"/>
            <a:ext cx="4778375" cy="3584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78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5DF42B79-70EE-49B5-9D8C-CE5EC8D3EA41}" type="slidenum">
              <a:rPr lang="en-US" smtClean="0">
                <a:cs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>
              <a:cs typeface="Arial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4125" y="717550"/>
            <a:ext cx="4778375" cy="3584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932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D7D665-2BAB-4E19-913C-2E138E59389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4125" y="717550"/>
            <a:ext cx="4779963" cy="3584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667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5795510-F373-4B3C-8D5A-77E875ABFF60}" type="slidenum">
              <a:rPr lang="en-US" smtClean="0">
                <a:cs typeface="Arial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en-US">
              <a:cs typeface="Arial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4125" y="717550"/>
            <a:ext cx="4778375" cy="3584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Arial" charset="0"/>
                <a:cs typeface="Arial" charset="0"/>
              </a:rPr>
              <a:t>Iterative refinement:</a:t>
            </a:r>
          </a:p>
          <a:p>
            <a:pPr eaLnBrk="1" hangingPunct="1">
              <a:buFontTx/>
              <a:buChar char="•"/>
            </a:pPr>
            <a:r>
              <a:rPr lang="en-US">
                <a:latin typeface="Arial" charset="0"/>
                <a:cs typeface="Arial" charset="0"/>
              </a:rPr>
              <a:t>Estimate velocity at each pixel using one iteration of Lucas and Kanade estimation</a:t>
            </a:r>
          </a:p>
          <a:p>
            <a:pPr eaLnBrk="1" hangingPunct="1">
              <a:buFontTx/>
              <a:buChar char="•"/>
            </a:pPr>
            <a:r>
              <a:rPr lang="en-US">
                <a:latin typeface="Arial" charset="0"/>
                <a:cs typeface="Arial" charset="0"/>
              </a:rPr>
              <a:t>Warp one image toward the other using the estimated flow field</a:t>
            </a:r>
          </a:p>
          <a:p>
            <a:pPr eaLnBrk="1" hangingPunct="1">
              <a:buFontTx/>
              <a:buChar char="•"/>
            </a:pPr>
            <a:r>
              <a:rPr lang="en-US">
                <a:latin typeface="Arial" charset="0"/>
                <a:cs typeface="Arial" charset="0"/>
              </a:rPr>
              <a:t>Refine estimate by repeating the process</a:t>
            </a:r>
          </a:p>
        </p:txBody>
      </p:sp>
    </p:spTree>
    <p:extLst>
      <p:ext uri="{BB962C8B-B14F-4D97-AF65-F5344CB8AC3E}">
        <p14:creationId xmlns:p14="http://schemas.microsoft.com/office/powerpoint/2010/main" val="2566477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003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3B314A-4759-4F32-BFA5-B65A246545E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24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B469E2-8A42-4E58-8F64-C06D70D8D4D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45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53E927-CA64-4BC9-BE69-4BDF42029A5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19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8350C9-D28D-4D25-AB9A-35751E43857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4125" y="717550"/>
            <a:ext cx="4779963" cy="3584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00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ECCF6F-D77F-45A4-A55F-DAD69F81FC8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60888"/>
            <a:ext cx="5365750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/>
              <a:t>Brightness constancy equation is equivalent to minimizing the squared error of I(t) and I(t+1)</a:t>
            </a:r>
          </a:p>
        </p:txBody>
      </p:sp>
    </p:spTree>
    <p:extLst>
      <p:ext uri="{BB962C8B-B14F-4D97-AF65-F5344CB8AC3E}">
        <p14:creationId xmlns:p14="http://schemas.microsoft.com/office/powerpoint/2010/main" val="2347675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02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44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40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83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40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24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42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07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51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50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67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06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e/1FAIpQLSccIwWTlgQSK1fEci9-oKzGxFiMZ_oimtR1lObd2ncaF9KNGQ/viewfor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cvlabwww.epfl.ch/~trulls/sites/eccv16/" TargetMode="External"/><Relationship Id="rId3" Type="http://schemas.openxmlformats.org/officeDocument/2006/relationships/hyperlink" Target="http://imagine.enpc.fr/~monasse/Stereo/Projects/RostenDrummond06.pdf" TargetMode="External"/><Relationship Id="rId7" Type="http://schemas.openxmlformats.org/officeDocument/2006/relationships/hyperlink" Target="https://infoscience.epfl.ch/record/175537/files/2069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3.amazonaws.com/academia.edu.documents/43526708/brisk.pdf?AWSAccessKeyId=AKIAJ56TQJRTWSMTNPEA&amp;Expires=1473662025&amp;Signature=/FlQBy41cj0wzoGjW6FcB/NLxEs%3D&amp;response-content-disposition=inline;%20filename%3DBRISK_Binary_Robust_invariant_scalable_k.pdf" TargetMode="External"/><Relationship Id="rId5" Type="http://schemas.openxmlformats.org/officeDocument/2006/relationships/hyperlink" Target="http://www.vision.cs.chubu.ac.jp/CV-R/pdf/Rublee_iccv2011.pdf" TargetMode="External"/><Relationship Id="rId4" Type="http://schemas.openxmlformats.org/officeDocument/2006/relationships/hyperlink" Target="https://infoscience.epfl.ch/record/149242/files/top_1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4.wmf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39.png"/><Relationship Id="rId18" Type="http://schemas.openxmlformats.org/officeDocument/2006/relationships/image" Target="../media/image42.wmf"/><Relationship Id="rId3" Type="http://schemas.openxmlformats.org/officeDocument/2006/relationships/tags" Target="../tags/tag3.xml"/><Relationship Id="rId7" Type="http://schemas.openxmlformats.org/officeDocument/2006/relationships/image" Target="../media/image35.wmf"/><Relationship Id="rId12" Type="http://schemas.openxmlformats.org/officeDocument/2006/relationships/image" Target="../media/image38.png"/><Relationship Id="rId17" Type="http://schemas.openxmlformats.org/officeDocument/2006/relationships/oleObject" Target="../embeddings/oleObject5.bin"/><Relationship Id="rId2" Type="http://schemas.openxmlformats.org/officeDocument/2006/relationships/tags" Target="../tags/tag2.xml"/><Relationship Id="rId16" Type="http://schemas.openxmlformats.org/officeDocument/2006/relationships/image" Target="../media/image41.wmf"/><Relationship Id="rId20" Type="http://schemas.openxmlformats.org/officeDocument/2006/relationships/image" Target="../media/image43.wmf"/><Relationship Id="rId1" Type="http://schemas.openxmlformats.org/officeDocument/2006/relationships/tags" Target="../tags/tag1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37.wmf"/><Relationship Id="rId5" Type="http://schemas.openxmlformats.org/officeDocument/2006/relationships/notesSlide" Target="../notesSlides/notesSlide9.xml"/><Relationship Id="rId15" Type="http://schemas.openxmlformats.org/officeDocument/2006/relationships/oleObject" Target="../embeddings/oleObject4.bin"/><Relationship Id="rId10" Type="http://schemas.openxmlformats.org/officeDocument/2006/relationships/oleObject" Target="../embeddings/oleObject3.bin"/><Relationship Id="rId19" Type="http://schemas.openxmlformats.org/officeDocument/2006/relationships/oleObject" Target="../embeddings/oleObject6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6.wmf"/><Relationship Id="rId1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4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arberpole_illusi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arberpole_illusio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gif"/><Relationship Id="rId4" Type="http://schemas.openxmlformats.org/officeDocument/2006/relationships/image" Target="../media/image47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8.xml"/><Relationship Id="rId7" Type="http://schemas.openxmlformats.org/officeDocument/2006/relationships/notesSlide" Target="../notesSlides/notesSlide16.xml"/><Relationship Id="rId12" Type="http://schemas.openxmlformats.org/officeDocument/2006/relationships/image" Target="../media/image50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4.png"/><Relationship Id="rId5" Type="http://schemas.openxmlformats.org/officeDocument/2006/relationships/tags" Target="../tags/tag10.xml"/><Relationship Id="rId10" Type="http://schemas.openxmlformats.org/officeDocument/2006/relationships/image" Target="../media/image53.png"/><Relationship Id="rId4" Type="http://schemas.openxmlformats.org/officeDocument/2006/relationships/tags" Target="../tags/tag9.xml"/><Relationship Id="rId9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52.png"/><Relationship Id="rId18" Type="http://schemas.openxmlformats.org/officeDocument/2006/relationships/image" Target="../media/image56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51.png"/><Relationship Id="rId17" Type="http://schemas.openxmlformats.org/officeDocument/2006/relationships/image" Target="../media/image55.png"/><Relationship Id="rId2" Type="http://schemas.openxmlformats.org/officeDocument/2006/relationships/tags" Target="../tags/tag12.xml"/><Relationship Id="rId16" Type="http://schemas.openxmlformats.org/officeDocument/2006/relationships/image" Target="../media/image50.png"/><Relationship Id="rId20" Type="http://schemas.openxmlformats.org/officeDocument/2006/relationships/image" Target="../media/image58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notesSlide" Target="../notesSlides/notesSlide17.xml"/><Relationship Id="rId5" Type="http://schemas.openxmlformats.org/officeDocument/2006/relationships/tags" Target="../tags/tag15.xml"/><Relationship Id="rId15" Type="http://schemas.openxmlformats.org/officeDocument/2006/relationships/image" Target="../media/image54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57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22.xml"/><Relationship Id="rId7" Type="http://schemas.openxmlformats.org/officeDocument/2006/relationships/image" Target="../media/image59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55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s.clemson.edu/~stb/klt/shi-tomasi-good-features-cvpr1994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es.clemson.edu/~stb/klt/shi-tomasi-good-features-cvpr1994.pdf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gif"/><Relationship Id="rId4" Type="http://schemas.openxmlformats.org/officeDocument/2006/relationships/image" Target="../media/image73.gi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://www.cs.berkeley.edu/~brox/pub/brox_cvpr0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3169" y="438086"/>
            <a:ext cx="8022596" cy="1051169"/>
          </a:xfrm>
        </p:spPr>
        <p:txBody>
          <a:bodyPr>
            <a:noAutofit/>
          </a:bodyPr>
          <a:lstStyle/>
          <a:p>
            <a:r>
              <a:rPr lang="en-US" sz="4400" dirty="0"/>
              <a:t>Feature Tracking and Optical Flow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3169" y="5478912"/>
            <a:ext cx="8135017" cy="987726"/>
          </a:xfrm>
        </p:spPr>
        <p:txBody>
          <a:bodyPr>
            <a:noAutofit/>
          </a:bodyPr>
          <a:lstStyle/>
          <a:p>
            <a:r>
              <a:rPr lang="en-US" sz="2800" dirty="0"/>
              <a:t>Computer Vision</a:t>
            </a:r>
          </a:p>
          <a:p>
            <a:r>
              <a:rPr lang="en-US" sz="2800" dirty="0"/>
              <a:t>Jia-Bin Huang, Virginia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7272334" y="6631124"/>
            <a:ext cx="1871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Many slides from D. Hoiem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50091" y="1835891"/>
            <a:ext cx="7061579" cy="3293979"/>
            <a:chOff x="863221" y="1806008"/>
            <a:chExt cx="7426144" cy="346403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7875" y="1806008"/>
              <a:ext cx="3701490" cy="34640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221" y="1806008"/>
              <a:ext cx="3662928" cy="3464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8835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matching example</a:t>
            </a:r>
          </a:p>
        </p:txBody>
      </p:sp>
      <p:pic>
        <p:nvPicPr>
          <p:cNvPr id="5" name="Picture 2" descr="C:\snavely\matlab\A2P3\se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828800"/>
            <a:ext cx="4267200" cy="3708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2590800" cy="393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33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28800"/>
            <a:ext cx="8534400" cy="392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556000" y="5867400"/>
            <a:ext cx="1397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b="1"/>
              <a:t>51 matches</a:t>
            </a:r>
          </a:p>
        </p:txBody>
      </p:sp>
    </p:spTree>
    <p:extLst>
      <p:ext uri="{BB962C8B-B14F-4D97-AF65-F5344CB8AC3E}">
        <p14:creationId xmlns:p14="http://schemas.microsoft.com/office/powerpoint/2010/main" val="57035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matching example</a:t>
            </a:r>
          </a:p>
        </p:txBody>
      </p:sp>
      <p:pic>
        <p:nvPicPr>
          <p:cNvPr id="4" name="Picture 2" descr="C:\snavely\matlab\A2P3\se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828800"/>
            <a:ext cx="4267200" cy="3708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96" name="Picture 2" descr="C:\snavely\matlab\A2P3\templat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828800"/>
            <a:ext cx="240665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43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28800"/>
            <a:ext cx="8534400" cy="37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556000" y="5867400"/>
            <a:ext cx="1397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b="1"/>
              <a:t>58 matches</a:t>
            </a:r>
          </a:p>
        </p:txBody>
      </p:sp>
    </p:spTree>
    <p:extLst>
      <p:ext uri="{BB962C8B-B14F-4D97-AF65-F5344CB8AC3E}">
        <p14:creationId xmlns:p14="http://schemas.microsoft.com/office/powerpoint/2010/main" val="357994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Evaluating the results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685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400"/>
              <a:t>How can we measure the performance of a feature matcher?</a:t>
            </a:r>
          </a:p>
        </p:txBody>
      </p:sp>
      <p:pic>
        <p:nvPicPr>
          <p:cNvPr id="73732" name="Picture 2" descr="http://farm1.static.flickr.com/47/136915456_c6f719ea3f.jpg?v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62163"/>
            <a:ext cx="30861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3" name="Picture 4" descr="http://farm1.static.flickr.com/133/328570837_37b6289916.jpg?v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2057400"/>
            <a:ext cx="326072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4" name="Rectangle 7"/>
          <p:cNvSpPr>
            <a:spLocks noChangeArrowheads="1"/>
          </p:cNvSpPr>
          <p:nvPr/>
        </p:nvSpPr>
        <p:spPr bwMode="auto">
          <a:xfrm>
            <a:off x="2438400" y="26241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3735" name="Rectangle 8"/>
          <p:cNvSpPr>
            <a:spLocks noChangeArrowheads="1"/>
          </p:cNvSpPr>
          <p:nvPr/>
        </p:nvSpPr>
        <p:spPr bwMode="auto">
          <a:xfrm>
            <a:off x="6365875" y="2587625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3736" name="Rectangle 9"/>
          <p:cNvSpPr>
            <a:spLocks noChangeArrowheads="1"/>
          </p:cNvSpPr>
          <p:nvPr/>
        </p:nvSpPr>
        <p:spPr bwMode="auto">
          <a:xfrm>
            <a:off x="1752600" y="24717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3737" name="Rectangle 10"/>
          <p:cNvSpPr>
            <a:spLocks noChangeArrowheads="1"/>
          </p:cNvSpPr>
          <p:nvPr/>
        </p:nvSpPr>
        <p:spPr bwMode="auto">
          <a:xfrm>
            <a:off x="5715000" y="22431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3738" name="Rectangle 11"/>
          <p:cNvSpPr>
            <a:spLocks noChangeArrowheads="1"/>
          </p:cNvSpPr>
          <p:nvPr/>
        </p:nvSpPr>
        <p:spPr bwMode="auto">
          <a:xfrm>
            <a:off x="1524000" y="20907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3739" name="Rectangle 12"/>
          <p:cNvSpPr>
            <a:spLocks noChangeArrowheads="1"/>
          </p:cNvSpPr>
          <p:nvPr/>
        </p:nvSpPr>
        <p:spPr bwMode="auto">
          <a:xfrm>
            <a:off x="5410200" y="29289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3740" name="Line 13"/>
          <p:cNvSpPr>
            <a:spLocks noChangeShapeType="1"/>
          </p:cNvSpPr>
          <p:nvPr/>
        </p:nvSpPr>
        <p:spPr bwMode="auto">
          <a:xfrm flipV="1">
            <a:off x="1905000" y="2306638"/>
            <a:ext cx="3810000" cy="228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41" name="Rectangle 14"/>
          <p:cNvSpPr>
            <a:spLocks noChangeArrowheads="1"/>
          </p:cNvSpPr>
          <p:nvPr/>
        </p:nvSpPr>
        <p:spPr bwMode="auto">
          <a:xfrm>
            <a:off x="4181475" y="2151063"/>
            <a:ext cx="466725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chemeClr val="accent2"/>
                </a:solidFill>
                <a:latin typeface="Arial" panose="020B0604020202020204" pitchFamily="34" charset="0"/>
              </a:rPr>
              <a:t>50</a:t>
            </a:r>
            <a:endParaRPr lang="en-US" altLang="en-US" sz="2000" baseline="-250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73742" name="Line 15"/>
          <p:cNvSpPr>
            <a:spLocks noChangeShapeType="1"/>
          </p:cNvSpPr>
          <p:nvPr/>
        </p:nvSpPr>
        <p:spPr bwMode="auto">
          <a:xfrm flipV="1">
            <a:off x="2590800" y="2624138"/>
            <a:ext cx="3775075" cy="76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43" name="Rectangle 16"/>
          <p:cNvSpPr>
            <a:spLocks noChangeArrowheads="1"/>
          </p:cNvSpPr>
          <p:nvPr/>
        </p:nvSpPr>
        <p:spPr bwMode="auto">
          <a:xfrm>
            <a:off x="4267200" y="2471738"/>
            <a:ext cx="466725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chemeClr val="accent2"/>
                </a:solidFill>
                <a:latin typeface="Arial" panose="020B0604020202020204" pitchFamily="34" charset="0"/>
              </a:rPr>
              <a:t>75</a:t>
            </a:r>
            <a:endParaRPr lang="en-US" altLang="en-US" sz="2000" baseline="-250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73744" name="Freeform 17"/>
          <p:cNvSpPr>
            <a:spLocks/>
          </p:cNvSpPr>
          <p:nvPr/>
        </p:nvSpPr>
        <p:spPr bwMode="auto">
          <a:xfrm>
            <a:off x="1562100" y="2243138"/>
            <a:ext cx="3848100" cy="1155700"/>
          </a:xfrm>
          <a:custGeom>
            <a:avLst/>
            <a:gdLst>
              <a:gd name="T0" fmla="*/ 38100 w 2424"/>
              <a:gd name="T1" fmla="*/ 0 h 728"/>
              <a:gd name="T2" fmla="*/ 114300 w 2424"/>
              <a:gd name="T3" fmla="*/ 838200 h 728"/>
              <a:gd name="T4" fmla="*/ 723900 w 2424"/>
              <a:gd name="T5" fmla="*/ 1143000 h 728"/>
              <a:gd name="T6" fmla="*/ 3848100 w 2424"/>
              <a:gd name="T7" fmla="*/ 762000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2424"/>
              <a:gd name="T13" fmla="*/ 0 h 728"/>
              <a:gd name="T14" fmla="*/ 2424 w 2424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4" h="728">
                <a:moveTo>
                  <a:pt x="24" y="0"/>
                </a:moveTo>
                <a:cubicBezTo>
                  <a:pt x="12" y="204"/>
                  <a:pt x="0" y="408"/>
                  <a:pt x="72" y="528"/>
                </a:cubicBezTo>
                <a:cubicBezTo>
                  <a:pt x="144" y="648"/>
                  <a:pt x="64" y="728"/>
                  <a:pt x="456" y="720"/>
                </a:cubicBezTo>
                <a:cubicBezTo>
                  <a:pt x="848" y="712"/>
                  <a:pt x="1636" y="596"/>
                  <a:pt x="2424" y="480"/>
                </a:cubicBez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45" name="Rectangle 18"/>
          <p:cNvSpPr>
            <a:spLocks noChangeArrowheads="1"/>
          </p:cNvSpPr>
          <p:nvPr/>
        </p:nvSpPr>
        <p:spPr bwMode="auto">
          <a:xfrm>
            <a:off x="4191000" y="2928938"/>
            <a:ext cx="608013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chemeClr val="accent2"/>
                </a:solidFill>
                <a:latin typeface="Arial" panose="020B0604020202020204" pitchFamily="34" charset="0"/>
              </a:rPr>
              <a:t>200</a:t>
            </a:r>
            <a:endParaRPr lang="en-US" altLang="en-US" sz="2000" baseline="-250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73746" name="Rectangle 19"/>
          <p:cNvSpPr>
            <a:spLocks noChangeArrowheads="1"/>
          </p:cNvSpPr>
          <p:nvPr/>
        </p:nvSpPr>
        <p:spPr bwMode="auto">
          <a:xfrm>
            <a:off x="3657600" y="4616450"/>
            <a:ext cx="1870075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/>
              <a:t>feature distance</a:t>
            </a:r>
            <a:endParaRPr lang="en-US" altLang="en-US" sz="2000" baseline="-25000"/>
          </a:p>
        </p:txBody>
      </p:sp>
      <p:sp>
        <p:nvSpPr>
          <p:cNvPr id="73747" name="Line 20"/>
          <p:cNvSpPr>
            <a:spLocks noChangeShapeType="1"/>
          </p:cNvSpPr>
          <p:nvPr/>
        </p:nvSpPr>
        <p:spPr bwMode="auto">
          <a:xfrm flipH="1" flipV="1">
            <a:off x="4495800" y="3429000"/>
            <a:ext cx="76200" cy="1187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1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4" grpId="0" animBg="1"/>
      <p:bldP spid="73735" grpId="0" animBg="1"/>
      <p:bldP spid="73736" grpId="0" animBg="1"/>
      <p:bldP spid="73737" grpId="0" animBg="1"/>
      <p:bldP spid="73738" grpId="0" animBg="1"/>
      <p:bldP spid="73739" grpId="0" animBg="1"/>
      <p:bldP spid="73740" grpId="0" animBg="1"/>
      <p:bldP spid="73741" grpId="0" animBg="1"/>
      <p:bldP spid="73742" grpId="0" animBg="1"/>
      <p:bldP spid="73743" grpId="0" animBg="1"/>
      <p:bldP spid="73744" grpId="0" animBg="1"/>
      <p:bldP spid="73745" grpId="0" animBg="1"/>
      <p:bldP spid="73746" grpId="0" animBg="1"/>
      <p:bldP spid="737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True/false positives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828800"/>
            <a:ext cx="8229600" cy="5105400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buFontTx/>
              <a:buNone/>
              <a:defRPr/>
            </a:pPr>
            <a:endParaRPr lang="en-US" sz="2000" dirty="0"/>
          </a:p>
          <a:p>
            <a:pPr fontAlgn="auto">
              <a:spcAft>
                <a:spcPts val="0"/>
              </a:spcAft>
              <a:buFontTx/>
              <a:buNone/>
              <a:defRPr/>
            </a:pPr>
            <a:endParaRPr lang="en-US" sz="2000" dirty="0"/>
          </a:p>
          <a:p>
            <a:pPr fontAlgn="auto">
              <a:spcAft>
                <a:spcPts val="0"/>
              </a:spcAft>
              <a:buFontTx/>
              <a:buNone/>
              <a:defRPr/>
            </a:pPr>
            <a:endParaRPr lang="en-US" sz="2000" dirty="0"/>
          </a:p>
          <a:p>
            <a:pPr fontAlgn="auto">
              <a:spcAft>
                <a:spcPts val="0"/>
              </a:spcAft>
              <a:buFontTx/>
              <a:buNone/>
              <a:defRPr/>
            </a:pPr>
            <a:endParaRPr lang="en-US" sz="2000" dirty="0"/>
          </a:p>
          <a:p>
            <a:pPr fontAlgn="auto">
              <a:spcAft>
                <a:spcPts val="0"/>
              </a:spcAft>
              <a:buFontTx/>
              <a:buNone/>
              <a:defRPr/>
            </a:pPr>
            <a:endParaRPr lang="en-US" sz="2000" dirty="0"/>
          </a:p>
          <a:p>
            <a:pPr fontAlgn="auto">
              <a:spcAft>
                <a:spcPts val="0"/>
              </a:spcAft>
              <a:buFontTx/>
              <a:buNone/>
              <a:defRPr/>
            </a:pPr>
            <a:endParaRPr lang="en-US" sz="2000" dirty="0"/>
          </a:p>
          <a:p>
            <a:pPr fontAlgn="auto">
              <a:spcAft>
                <a:spcPts val="0"/>
              </a:spcAft>
              <a:buFontTx/>
              <a:buNone/>
              <a:defRPr/>
            </a:pPr>
            <a:endParaRPr lang="en-US" sz="2000" dirty="0"/>
          </a:p>
          <a:p>
            <a:pPr fontAlgn="auto">
              <a:spcAft>
                <a:spcPts val="0"/>
              </a:spcAft>
              <a:buFontTx/>
              <a:buNone/>
              <a:defRPr/>
            </a:pPr>
            <a:endParaRPr lang="en-US" sz="2000" dirty="0"/>
          </a:p>
          <a:p>
            <a:pPr fontAlgn="auto">
              <a:spcAft>
                <a:spcPts val="0"/>
              </a:spcAft>
              <a:buFontTx/>
              <a:buNone/>
              <a:defRPr/>
            </a:pPr>
            <a:endParaRPr lang="en-US" sz="2000" dirty="0"/>
          </a:p>
          <a:p>
            <a:pPr fontAlgn="auto">
              <a:spcAft>
                <a:spcPts val="0"/>
              </a:spcAft>
              <a:buFontTx/>
              <a:buNone/>
              <a:defRPr/>
            </a:pPr>
            <a:endParaRPr lang="en-US" sz="2000" dirty="0"/>
          </a:p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en-US" sz="2000" dirty="0"/>
              <a:t>The distance threshold affects performance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1800" dirty="0"/>
              <a:t>True positives = # of detected matches that are correct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sz="1600" dirty="0"/>
              <a:t>Suppose we want to maximize these—how to choose threshold?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1800" dirty="0"/>
              <a:t>False positives = # of detected matches that are incorrect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sz="1600" dirty="0"/>
              <a:t>Suppose we want to minimize these—how to choose threshold?</a:t>
            </a:r>
          </a:p>
        </p:txBody>
      </p:sp>
      <p:pic>
        <p:nvPicPr>
          <p:cNvPr id="10244" name="Picture 2" descr="http://farm1.static.flickr.com/47/136915456_c6f719ea3f.jpg?v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73275"/>
            <a:ext cx="30861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4" descr="http://farm1.static.flickr.com/133/328570837_37b6289916.jpg?v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2068513"/>
            <a:ext cx="326072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2438400" y="26352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6365875" y="25987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1752600" y="24828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5715000" y="22542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50" name="Rectangle 10"/>
          <p:cNvSpPr>
            <a:spLocks noChangeArrowheads="1"/>
          </p:cNvSpPr>
          <p:nvPr/>
        </p:nvSpPr>
        <p:spPr bwMode="auto">
          <a:xfrm>
            <a:off x="1524000" y="21018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5410200" y="29400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52" name="Line 12"/>
          <p:cNvSpPr>
            <a:spLocks noChangeShapeType="1"/>
          </p:cNvSpPr>
          <p:nvPr/>
        </p:nvSpPr>
        <p:spPr bwMode="auto">
          <a:xfrm flipV="1">
            <a:off x="1905000" y="2317750"/>
            <a:ext cx="3810000" cy="2286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3" name="Rectangle 14"/>
          <p:cNvSpPr>
            <a:spLocks noChangeArrowheads="1"/>
          </p:cNvSpPr>
          <p:nvPr/>
        </p:nvSpPr>
        <p:spPr bwMode="auto">
          <a:xfrm>
            <a:off x="4181475" y="2162175"/>
            <a:ext cx="466725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B050"/>
                </a:solidFill>
                <a:latin typeface="Arial" panose="020B0604020202020204" pitchFamily="34" charset="0"/>
              </a:rPr>
              <a:t>50</a:t>
            </a:r>
            <a:endParaRPr lang="en-US" altLang="en-US" sz="2000" baseline="-250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 flipV="1">
            <a:off x="2590800" y="2635250"/>
            <a:ext cx="3775075" cy="762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5" name="Rectangle 15"/>
          <p:cNvSpPr>
            <a:spLocks noChangeArrowheads="1"/>
          </p:cNvSpPr>
          <p:nvPr/>
        </p:nvSpPr>
        <p:spPr bwMode="auto">
          <a:xfrm>
            <a:off x="4267200" y="2482850"/>
            <a:ext cx="466725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B050"/>
                </a:solidFill>
                <a:latin typeface="Arial" panose="020B0604020202020204" pitchFamily="34" charset="0"/>
              </a:rPr>
              <a:t>75</a:t>
            </a:r>
            <a:endParaRPr lang="en-US" altLang="en-US" sz="2000" baseline="-250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10256" name="Freeform 16"/>
          <p:cNvSpPr>
            <a:spLocks/>
          </p:cNvSpPr>
          <p:nvPr/>
        </p:nvSpPr>
        <p:spPr bwMode="auto">
          <a:xfrm>
            <a:off x="1562100" y="2254250"/>
            <a:ext cx="3848100" cy="1155700"/>
          </a:xfrm>
          <a:custGeom>
            <a:avLst/>
            <a:gdLst>
              <a:gd name="T0" fmla="*/ 38100 w 2424"/>
              <a:gd name="T1" fmla="*/ 0 h 728"/>
              <a:gd name="T2" fmla="*/ 114300 w 2424"/>
              <a:gd name="T3" fmla="*/ 838200 h 728"/>
              <a:gd name="T4" fmla="*/ 723900 w 2424"/>
              <a:gd name="T5" fmla="*/ 1143000 h 728"/>
              <a:gd name="T6" fmla="*/ 3848100 w 2424"/>
              <a:gd name="T7" fmla="*/ 762000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2424"/>
              <a:gd name="T13" fmla="*/ 0 h 728"/>
              <a:gd name="T14" fmla="*/ 2424 w 2424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4" h="728">
                <a:moveTo>
                  <a:pt x="24" y="0"/>
                </a:moveTo>
                <a:cubicBezTo>
                  <a:pt x="12" y="204"/>
                  <a:pt x="0" y="408"/>
                  <a:pt x="72" y="528"/>
                </a:cubicBezTo>
                <a:cubicBezTo>
                  <a:pt x="144" y="648"/>
                  <a:pt x="64" y="728"/>
                  <a:pt x="456" y="720"/>
                </a:cubicBezTo>
                <a:cubicBezTo>
                  <a:pt x="848" y="712"/>
                  <a:pt x="1636" y="596"/>
                  <a:pt x="2424" y="48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7" name="Rectangle 17"/>
          <p:cNvSpPr>
            <a:spLocks noChangeArrowheads="1"/>
          </p:cNvSpPr>
          <p:nvPr/>
        </p:nvSpPr>
        <p:spPr bwMode="auto">
          <a:xfrm>
            <a:off x="4191000" y="2940050"/>
            <a:ext cx="608013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FF0000"/>
                </a:solidFill>
                <a:latin typeface="Arial" panose="020B0604020202020204" pitchFamily="34" charset="0"/>
              </a:rPr>
              <a:t>200</a:t>
            </a:r>
            <a:endParaRPr lang="en-US" altLang="en-US" sz="2000" baseline="-250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258" name="Rectangle 20"/>
          <p:cNvSpPr>
            <a:spLocks noChangeArrowheads="1"/>
          </p:cNvSpPr>
          <p:nvPr/>
        </p:nvSpPr>
        <p:spPr bwMode="auto">
          <a:xfrm>
            <a:off x="4014788" y="3165475"/>
            <a:ext cx="9620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200">
                <a:solidFill>
                  <a:srgbClr val="FF0000"/>
                </a:solidFill>
                <a:latin typeface="Arial" panose="020B0604020202020204" pitchFamily="34" charset="0"/>
              </a:rPr>
              <a:t>false match</a:t>
            </a:r>
            <a:endParaRPr lang="en-US" altLang="en-US" sz="1200" baseline="-250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259" name="Rectangle 22"/>
          <p:cNvSpPr>
            <a:spLocks noChangeArrowheads="1"/>
          </p:cNvSpPr>
          <p:nvPr/>
        </p:nvSpPr>
        <p:spPr bwMode="auto">
          <a:xfrm>
            <a:off x="4049713" y="2373313"/>
            <a:ext cx="903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200">
                <a:solidFill>
                  <a:srgbClr val="00B050"/>
                </a:solidFill>
                <a:latin typeface="Arial" panose="020B0604020202020204" pitchFamily="34" charset="0"/>
              </a:rPr>
              <a:t>true match</a:t>
            </a:r>
            <a:endParaRPr lang="en-US" altLang="en-US" sz="1200" baseline="-250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10260" name="Rectangle 19"/>
          <p:cNvSpPr>
            <a:spLocks noChangeArrowheads="1"/>
          </p:cNvSpPr>
          <p:nvPr/>
        </p:nvSpPr>
        <p:spPr bwMode="auto">
          <a:xfrm>
            <a:off x="3657600" y="4616450"/>
            <a:ext cx="1870075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/>
              <a:t>feature distance</a:t>
            </a:r>
            <a:endParaRPr lang="en-US" altLang="en-US" sz="2000" baseline="-25000"/>
          </a:p>
        </p:txBody>
      </p:sp>
      <p:sp>
        <p:nvSpPr>
          <p:cNvPr id="10261" name="Line 20"/>
          <p:cNvSpPr>
            <a:spLocks noChangeShapeType="1"/>
          </p:cNvSpPr>
          <p:nvPr/>
        </p:nvSpPr>
        <p:spPr bwMode="auto">
          <a:xfrm flipH="1" flipV="1">
            <a:off x="4495800" y="3429000"/>
            <a:ext cx="76200" cy="1187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2" name="Rectangle 3"/>
          <p:cNvSpPr txBox="1">
            <a:spLocks noChangeArrowheads="1"/>
          </p:cNvSpPr>
          <p:nvPr/>
        </p:nvSpPr>
        <p:spPr bwMode="auto">
          <a:xfrm>
            <a:off x="457200" y="15240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2400"/>
              <a:t>How can we measure the performance of a feature matcher?</a:t>
            </a:r>
          </a:p>
        </p:txBody>
      </p:sp>
    </p:spTree>
    <p:extLst>
      <p:ext uri="{BB962C8B-B14F-4D97-AF65-F5344CB8AC3E}">
        <p14:creationId xmlns:p14="http://schemas.microsoft.com/office/powerpoint/2010/main" val="89583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Matching SIFT Descriptors</a:t>
            </a:r>
          </a:p>
        </p:txBody>
      </p:sp>
      <p:sp>
        <p:nvSpPr>
          <p:cNvPr id="63491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Nearest neighbor (Euclidean distance)</a:t>
            </a:r>
          </a:p>
          <a:p>
            <a:r>
              <a:rPr lang="en-US" sz="2800"/>
              <a:t>Threshold ratio of nearest to 2</a:t>
            </a:r>
            <a:r>
              <a:rPr lang="en-US" sz="2800" baseline="30000"/>
              <a:t>nd</a:t>
            </a:r>
            <a:r>
              <a:rPr lang="en-US" sz="2800"/>
              <a:t> nearest descriptor</a:t>
            </a:r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2707556"/>
            <a:ext cx="5767388" cy="4150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3" name="TextBox 5"/>
          <p:cNvSpPr txBox="1">
            <a:spLocks noChangeArrowheads="1"/>
          </p:cNvSpPr>
          <p:nvPr/>
        </p:nvSpPr>
        <p:spPr bwMode="auto">
          <a:xfrm>
            <a:off x="7265988" y="6488113"/>
            <a:ext cx="18780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Lowe IJCV 2004</a:t>
            </a:r>
          </a:p>
        </p:txBody>
      </p:sp>
    </p:spTree>
    <p:extLst>
      <p:ext uri="{BB962C8B-B14F-4D97-AF65-F5344CB8AC3E}">
        <p14:creationId xmlns:p14="http://schemas.microsoft.com/office/powerpoint/2010/main" val="2055098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SIFT Repeatability</a:t>
            </a:r>
          </a:p>
        </p:txBody>
      </p:sp>
      <p:pic>
        <p:nvPicPr>
          <p:cNvPr id="645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690689"/>
            <a:ext cx="67818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6" name="TextBox 4"/>
          <p:cNvSpPr txBox="1">
            <a:spLocks noChangeArrowheads="1"/>
          </p:cNvSpPr>
          <p:nvPr/>
        </p:nvSpPr>
        <p:spPr bwMode="auto">
          <a:xfrm>
            <a:off x="7265988" y="6488113"/>
            <a:ext cx="18780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Lowe IJCV 2004</a:t>
            </a:r>
          </a:p>
        </p:txBody>
      </p:sp>
    </p:spTree>
    <p:extLst>
      <p:ext uri="{BB962C8B-B14F-4D97-AF65-F5344CB8AC3E}">
        <p14:creationId xmlns:p14="http://schemas.microsoft.com/office/powerpoint/2010/main" val="884828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SIFT Repeatability</a:t>
            </a:r>
          </a:p>
        </p:txBody>
      </p:sp>
      <p:pic>
        <p:nvPicPr>
          <p:cNvPr id="6758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47553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9" name="TextBox 6"/>
          <p:cNvSpPr txBox="1">
            <a:spLocks noChangeArrowheads="1"/>
          </p:cNvSpPr>
          <p:nvPr/>
        </p:nvSpPr>
        <p:spPr bwMode="auto">
          <a:xfrm>
            <a:off x="7265988" y="6488113"/>
            <a:ext cx="18780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Lowe IJCV 2004</a:t>
            </a:r>
          </a:p>
        </p:txBody>
      </p:sp>
    </p:spTree>
    <p:extLst>
      <p:ext uri="{BB962C8B-B14F-4D97-AF65-F5344CB8AC3E}">
        <p14:creationId xmlns:p14="http://schemas.microsoft.com/office/powerpoint/2010/main" val="3126837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Local Descriptors: SURF</a:t>
            </a:r>
            <a:endParaRPr lang="de-CH" dirty="0"/>
          </a:p>
        </p:txBody>
      </p:sp>
      <p:sp>
        <p:nvSpPr>
          <p:cNvPr id="4710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248400" y="6492875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de-DE">
                <a:solidFill>
                  <a:schemeClr val="tx1"/>
                </a:solidFill>
              </a:rPr>
              <a:t>K. Grauman, B. Leibe</a:t>
            </a:r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311275"/>
            <a:ext cx="3525838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3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3286125"/>
            <a:ext cx="3548063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1"/>
          <p:cNvSpPr txBox="1">
            <a:spLocks noChangeArrowheads="1"/>
          </p:cNvSpPr>
          <p:nvPr/>
        </p:nvSpPr>
        <p:spPr bwMode="auto">
          <a:xfrm>
            <a:off x="3878263" y="1201738"/>
            <a:ext cx="525780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15000"/>
              <a:buFontTx/>
              <a:buChar char="•"/>
              <a:defRPr/>
            </a:pPr>
            <a:r>
              <a:rPr kumimoji="1" lang="en-US" sz="2800" b="1" kern="0" dirty="0">
                <a:latin typeface="+mn-lt"/>
              </a:rPr>
              <a:t>Fast approximation of SIFT idea</a:t>
            </a:r>
          </a:p>
          <a:p>
            <a:pPr marL="742950" lvl="1" indent="-285750">
              <a:spcBef>
                <a:spcPct val="20000"/>
              </a:spcBef>
              <a:buClr>
                <a:schemeClr val="bg1"/>
              </a:buClr>
              <a:buSzPct val="50000"/>
              <a:buFont typeface="Wingdings" pitchFamily="2" charset="2"/>
              <a:buChar char="Ø"/>
              <a:defRPr/>
            </a:pPr>
            <a:r>
              <a:rPr kumimoji="1" lang="en-US" sz="2000" kern="0" dirty="0">
                <a:latin typeface="+mn-lt"/>
              </a:rPr>
              <a:t>Efficient computation by 2D box filters &amp; integral images</a:t>
            </a:r>
            <a:br>
              <a:rPr kumimoji="1" lang="en-US" sz="2000" kern="0" dirty="0">
                <a:latin typeface="+mn-lt"/>
              </a:rPr>
            </a:br>
            <a:r>
              <a:rPr kumimoji="1" lang="en-US" sz="2000" kern="0" dirty="0">
                <a:latin typeface="+mn-lt"/>
                <a:sym typeface="Symbol" pitchFamily="18" charset="2"/>
              </a:rPr>
              <a:t> </a:t>
            </a:r>
            <a:r>
              <a:rPr kumimoji="1" lang="en-US" sz="2000" kern="0" dirty="0">
                <a:latin typeface="+mn-lt"/>
              </a:rPr>
              <a:t>6 times faster than SIFT</a:t>
            </a:r>
          </a:p>
          <a:p>
            <a:pPr marL="742950" lvl="1" indent="-285750">
              <a:spcBef>
                <a:spcPct val="20000"/>
              </a:spcBef>
              <a:buClr>
                <a:schemeClr val="bg1"/>
              </a:buClr>
              <a:buSzPct val="50000"/>
              <a:buFont typeface="Wingdings" pitchFamily="2" charset="2"/>
              <a:buChar char="Ø"/>
              <a:defRPr/>
            </a:pPr>
            <a:r>
              <a:rPr kumimoji="1" lang="en-US" sz="2000" kern="0" dirty="0">
                <a:latin typeface="+mn-lt"/>
              </a:rPr>
              <a:t>Equivalent quality for object identification</a:t>
            </a:r>
          </a:p>
        </p:txBody>
      </p:sp>
      <p:sp>
        <p:nvSpPr>
          <p:cNvPr id="68615" name="Text Box 7"/>
          <p:cNvSpPr txBox="1">
            <a:spLocks noChangeArrowheads="1"/>
          </p:cNvSpPr>
          <p:nvPr/>
        </p:nvSpPr>
        <p:spPr bwMode="auto">
          <a:xfrm>
            <a:off x="373063" y="6276975"/>
            <a:ext cx="44354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[Bay, ECCV’06], [Cornelis, CVGPU’08]</a:t>
            </a:r>
          </a:p>
        </p:txBody>
      </p:sp>
      <p:sp>
        <p:nvSpPr>
          <p:cNvPr id="10" name="Rectangle 11"/>
          <p:cNvSpPr txBox="1">
            <a:spLocks noChangeArrowheads="1"/>
          </p:cNvSpPr>
          <p:nvPr/>
        </p:nvSpPr>
        <p:spPr bwMode="auto">
          <a:xfrm>
            <a:off x="3878263" y="4451350"/>
            <a:ext cx="5435600" cy="214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15000"/>
              <a:buFontTx/>
              <a:buChar char="•"/>
              <a:defRPr/>
            </a:pPr>
            <a:r>
              <a:rPr kumimoji="1" lang="en-US" sz="2400" b="1" kern="0" dirty="0">
                <a:latin typeface="+mn-lt"/>
              </a:rPr>
              <a:t>GPU implementation available</a:t>
            </a:r>
          </a:p>
          <a:p>
            <a:pPr marL="742950" lvl="1" indent="-285750">
              <a:spcBef>
                <a:spcPct val="20000"/>
              </a:spcBef>
              <a:buClr>
                <a:schemeClr val="bg1"/>
              </a:buClr>
              <a:buSzPct val="50000"/>
              <a:buFont typeface="Wingdings" pitchFamily="2" charset="2"/>
              <a:buChar char="Ø"/>
              <a:defRPr/>
            </a:pPr>
            <a:r>
              <a:rPr kumimoji="1" lang="en-US" b="1" kern="0" dirty="0">
                <a:latin typeface="+mn-lt"/>
              </a:rPr>
              <a:t>Feature extraction @ 200Hz</a:t>
            </a:r>
            <a:br>
              <a:rPr kumimoji="1" lang="en-US" b="1" kern="0" dirty="0">
                <a:latin typeface="+mn-lt"/>
              </a:rPr>
            </a:br>
            <a:r>
              <a:rPr kumimoji="1" lang="en-US" b="1" kern="0" dirty="0">
                <a:latin typeface="+mn-lt"/>
              </a:rPr>
              <a:t>(detector + descriptor, 640×480 </a:t>
            </a:r>
            <a:r>
              <a:rPr kumimoji="1" lang="en-US" b="1" kern="0" dirty="0" err="1">
                <a:latin typeface="+mn-lt"/>
              </a:rPr>
              <a:t>img</a:t>
            </a:r>
            <a:r>
              <a:rPr kumimoji="1" lang="en-US" b="1" kern="0" dirty="0">
                <a:latin typeface="+mn-lt"/>
              </a:rPr>
              <a:t>)</a:t>
            </a:r>
          </a:p>
          <a:p>
            <a:pPr marL="742950" lvl="1" indent="-285750">
              <a:spcBef>
                <a:spcPct val="20000"/>
              </a:spcBef>
              <a:buClr>
                <a:schemeClr val="bg1"/>
              </a:buClr>
              <a:buSzPct val="50000"/>
              <a:buFont typeface="Wingdings" pitchFamily="2" charset="2"/>
              <a:buChar char="Ø"/>
              <a:defRPr/>
            </a:pPr>
            <a:r>
              <a:rPr lang="en-US" u="sng" dirty="0">
                <a:latin typeface="Arial" pitchFamily="34" charset="0"/>
              </a:rPr>
              <a:t>http://www.vision.ee.ethz.ch/~surf</a:t>
            </a:r>
            <a:endParaRPr kumimoji="1" lang="en-US" b="1" kern="0" dirty="0">
              <a:latin typeface="+mn-lt"/>
            </a:endParaRPr>
          </a:p>
          <a:p>
            <a:pPr marL="742950" lvl="1" indent="-285750">
              <a:spcBef>
                <a:spcPct val="20000"/>
              </a:spcBef>
              <a:buClr>
                <a:schemeClr val="bg1"/>
              </a:buClr>
              <a:buSzPct val="50000"/>
              <a:buFont typeface="Wingdings" pitchFamily="2" charset="2"/>
              <a:buChar char="Ø"/>
              <a:defRPr/>
            </a:pPr>
            <a:endParaRPr kumimoji="1" lang="en-US" b="1" kern="0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1326" y="4878169"/>
            <a:ext cx="3436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other efficient descriptors are also available</a:t>
            </a:r>
          </a:p>
        </p:txBody>
      </p:sp>
    </p:spTree>
    <p:extLst>
      <p:ext uri="{BB962C8B-B14F-4D97-AF65-F5344CB8AC3E}">
        <p14:creationId xmlns:p14="http://schemas.microsoft.com/office/powerpoint/2010/main" val="297352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de-DE"/>
          </a:p>
        </p:txBody>
      </p:sp>
      <p:sp>
        <p:nvSpPr>
          <p:cNvPr id="69635" name="Rectangle 4"/>
          <p:cNvSpPr>
            <a:spLocks noChangeArrowheads="1"/>
          </p:cNvSpPr>
          <p:nvPr/>
        </p:nvSpPr>
        <p:spPr bwMode="auto">
          <a:xfrm>
            <a:off x="457200" y="442913"/>
            <a:ext cx="7315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r>
              <a:rPr kumimoji="1" lang="en-US" sz="4000" dirty="0">
                <a:latin typeface="+mj-lt"/>
              </a:rPr>
              <a:t>Local Descriptors: Shape Context</a:t>
            </a:r>
          </a:p>
        </p:txBody>
      </p:sp>
      <p:sp>
        <p:nvSpPr>
          <p:cNvPr id="69636" name="Rectangle 26"/>
          <p:cNvSpPr>
            <a:spLocks noChangeArrowheads="1"/>
          </p:cNvSpPr>
          <p:nvPr/>
        </p:nvSpPr>
        <p:spPr bwMode="auto">
          <a:xfrm>
            <a:off x="381000" y="1066800"/>
            <a:ext cx="4191000" cy="47244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DE" sz="2100" b="1">
              <a:solidFill>
                <a:schemeClr val="bg2"/>
              </a:solidFill>
            </a:endParaRPr>
          </a:p>
        </p:txBody>
      </p:sp>
      <p:pic>
        <p:nvPicPr>
          <p:cNvPr id="69637" name="Picture 27" descr="sample_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31369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9638" name="Group 28"/>
          <p:cNvGrpSpPr>
            <a:grpSpLocks/>
          </p:cNvGrpSpPr>
          <p:nvPr/>
        </p:nvGrpSpPr>
        <p:grpSpPr bwMode="auto">
          <a:xfrm>
            <a:off x="609600" y="1219200"/>
            <a:ext cx="3810000" cy="3733800"/>
            <a:chOff x="1200" y="1152"/>
            <a:chExt cx="2400" cy="2352"/>
          </a:xfrm>
        </p:grpSpPr>
        <p:sp>
          <p:nvSpPr>
            <p:cNvPr id="69648" name="Oval 29"/>
            <p:cNvSpPr>
              <a:spLocks noChangeArrowheads="1"/>
            </p:cNvSpPr>
            <p:nvPr/>
          </p:nvSpPr>
          <p:spPr bwMode="auto">
            <a:xfrm>
              <a:off x="1200" y="1152"/>
              <a:ext cx="2400" cy="235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de-DE" sz="2100" b="1">
                <a:solidFill>
                  <a:schemeClr val="bg2"/>
                </a:solidFill>
              </a:endParaRPr>
            </a:p>
          </p:txBody>
        </p:sp>
        <p:sp>
          <p:nvSpPr>
            <p:cNvPr id="69649" name="Oval 30"/>
            <p:cNvSpPr>
              <a:spLocks noChangeArrowheads="1"/>
            </p:cNvSpPr>
            <p:nvPr/>
          </p:nvSpPr>
          <p:spPr bwMode="auto">
            <a:xfrm>
              <a:off x="1824" y="1776"/>
              <a:ext cx="1152" cy="115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de-DE" sz="2100" b="1">
                <a:solidFill>
                  <a:schemeClr val="bg2"/>
                </a:solidFill>
              </a:endParaRPr>
            </a:p>
          </p:txBody>
        </p:sp>
        <p:sp>
          <p:nvSpPr>
            <p:cNvPr id="69650" name="Oval 31"/>
            <p:cNvSpPr>
              <a:spLocks noChangeArrowheads="1"/>
            </p:cNvSpPr>
            <p:nvPr/>
          </p:nvSpPr>
          <p:spPr bwMode="auto">
            <a:xfrm>
              <a:off x="2112" y="2064"/>
              <a:ext cx="576" cy="57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de-DE" sz="2100" b="1">
                <a:solidFill>
                  <a:schemeClr val="bg2"/>
                </a:solidFill>
              </a:endParaRPr>
            </a:p>
          </p:txBody>
        </p:sp>
        <p:sp>
          <p:nvSpPr>
            <p:cNvPr id="69651" name="Oval 32"/>
            <p:cNvSpPr>
              <a:spLocks noChangeArrowheads="1"/>
            </p:cNvSpPr>
            <p:nvPr/>
          </p:nvSpPr>
          <p:spPr bwMode="auto">
            <a:xfrm>
              <a:off x="2256" y="2208"/>
              <a:ext cx="288" cy="28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de-DE" sz="2100" b="1">
                <a:solidFill>
                  <a:schemeClr val="bg2"/>
                </a:solidFill>
              </a:endParaRPr>
            </a:p>
          </p:txBody>
        </p:sp>
        <p:sp>
          <p:nvSpPr>
            <p:cNvPr id="69652" name="Oval 33"/>
            <p:cNvSpPr>
              <a:spLocks noChangeArrowheads="1"/>
            </p:cNvSpPr>
            <p:nvPr/>
          </p:nvSpPr>
          <p:spPr bwMode="auto">
            <a:xfrm>
              <a:off x="2352" y="2304"/>
              <a:ext cx="96" cy="9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de-DE" sz="2100" b="1">
                <a:solidFill>
                  <a:schemeClr val="bg2"/>
                </a:solidFill>
              </a:endParaRPr>
            </a:p>
          </p:txBody>
        </p:sp>
        <p:sp>
          <p:nvSpPr>
            <p:cNvPr id="69653" name="Line 34"/>
            <p:cNvSpPr>
              <a:spLocks noChangeShapeType="1"/>
            </p:cNvSpPr>
            <p:nvPr/>
          </p:nvSpPr>
          <p:spPr bwMode="auto">
            <a:xfrm>
              <a:off x="1200" y="2352"/>
              <a:ext cx="2400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54" name="Line 35"/>
            <p:cNvSpPr>
              <a:spLocks noChangeShapeType="1"/>
            </p:cNvSpPr>
            <p:nvPr/>
          </p:nvSpPr>
          <p:spPr bwMode="auto">
            <a:xfrm flipV="1">
              <a:off x="1392" y="1728"/>
              <a:ext cx="2064" cy="12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55" name="Line 36"/>
            <p:cNvSpPr>
              <a:spLocks noChangeShapeType="1"/>
            </p:cNvSpPr>
            <p:nvPr/>
          </p:nvSpPr>
          <p:spPr bwMode="auto">
            <a:xfrm flipV="1">
              <a:off x="1824" y="1344"/>
              <a:ext cx="1152" cy="201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56" name="Line 37"/>
            <p:cNvSpPr>
              <a:spLocks noChangeShapeType="1"/>
            </p:cNvSpPr>
            <p:nvPr/>
          </p:nvSpPr>
          <p:spPr bwMode="auto">
            <a:xfrm flipV="1">
              <a:off x="2400" y="1200"/>
              <a:ext cx="0" cy="230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57" name="Line 38"/>
            <p:cNvSpPr>
              <a:spLocks noChangeShapeType="1"/>
            </p:cNvSpPr>
            <p:nvPr/>
          </p:nvSpPr>
          <p:spPr bwMode="auto">
            <a:xfrm flipH="1" flipV="1">
              <a:off x="1824" y="1344"/>
              <a:ext cx="1152" cy="201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58" name="Line 39"/>
            <p:cNvSpPr>
              <a:spLocks noChangeShapeType="1"/>
            </p:cNvSpPr>
            <p:nvPr/>
          </p:nvSpPr>
          <p:spPr bwMode="auto">
            <a:xfrm flipH="1" flipV="1">
              <a:off x="1392" y="1776"/>
              <a:ext cx="2016" cy="115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9639" name="Text Box 40"/>
          <p:cNvSpPr txBox="1">
            <a:spLocks noChangeArrowheads="1"/>
          </p:cNvSpPr>
          <p:nvPr/>
        </p:nvSpPr>
        <p:spPr bwMode="auto">
          <a:xfrm>
            <a:off x="4837113" y="1543050"/>
            <a:ext cx="4164012" cy="7334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Count the number of points inside each bin, e.g.:</a:t>
            </a:r>
          </a:p>
        </p:txBody>
      </p:sp>
      <p:sp>
        <p:nvSpPr>
          <p:cNvPr id="69640" name="Text Box 41"/>
          <p:cNvSpPr txBox="1">
            <a:spLocks noChangeArrowheads="1"/>
          </p:cNvSpPr>
          <p:nvPr/>
        </p:nvSpPr>
        <p:spPr bwMode="auto">
          <a:xfrm>
            <a:off x="5029200" y="2667000"/>
            <a:ext cx="2438400" cy="4127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Count = 4</a:t>
            </a:r>
          </a:p>
        </p:txBody>
      </p:sp>
      <p:sp>
        <p:nvSpPr>
          <p:cNvPr id="69641" name="Text Box 42"/>
          <p:cNvSpPr txBox="1">
            <a:spLocks noChangeArrowheads="1"/>
          </p:cNvSpPr>
          <p:nvPr/>
        </p:nvSpPr>
        <p:spPr bwMode="auto">
          <a:xfrm>
            <a:off x="5029200" y="3357563"/>
            <a:ext cx="2438400" cy="4127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Count = 10</a:t>
            </a:r>
          </a:p>
        </p:txBody>
      </p:sp>
      <p:sp>
        <p:nvSpPr>
          <p:cNvPr id="69642" name="Line 43"/>
          <p:cNvSpPr>
            <a:spLocks noChangeShapeType="1"/>
          </p:cNvSpPr>
          <p:nvPr/>
        </p:nvSpPr>
        <p:spPr bwMode="auto">
          <a:xfrm flipH="1" flipV="1">
            <a:off x="3962400" y="2743200"/>
            <a:ext cx="1066800" cy="152400"/>
          </a:xfrm>
          <a:prstGeom prst="line">
            <a:avLst/>
          </a:prstGeom>
          <a:noFill/>
          <a:ln w="25400">
            <a:solidFill>
              <a:srgbClr val="969696"/>
            </a:solidFill>
            <a:round/>
            <a:headEnd type="none" w="sm" len="sm"/>
            <a:tailEnd type="arrow" w="med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3" name="Line 44"/>
          <p:cNvSpPr>
            <a:spLocks noChangeShapeType="1"/>
          </p:cNvSpPr>
          <p:nvPr/>
        </p:nvSpPr>
        <p:spPr bwMode="auto">
          <a:xfrm flipH="1">
            <a:off x="3733800" y="3644900"/>
            <a:ext cx="1343025" cy="622300"/>
          </a:xfrm>
          <a:prstGeom prst="line">
            <a:avLst/>
          </a:prstGeom>
          <a:noFill/>
          <a:ln w="25400">
            <a:solidFill>
              <a:srgbClr val="969696"/>
            </a:solidFill>
            <a:round/>
            <a:headEnd type="none" w="sm" len="sm"/>
            <a:tailEnd type="arrow" w="med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4" name="Text Box 45"/>
          <p:cNvSpPr txBox="1">
            <a:spLocks noChangeArrowheads="1"/>
          </p:cNvSpPr>
          <p:nvPr/>
        </p:nvSpPr>
        <p:spPr bwMode="auto">
          <a:xfrm rot="5400000">
            <a:off x="5356225" y="3055938"/>
            <a:ext cx="457200" cy="4127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>
                <a:latin typeface="Times New Roman" pitchFamily="18" charset="0"/>
              </a:rPr>
              <a:t>...</a:t>
            </a:r>
          </a:p>
        </p:txBody>
      </p:sp>
      <p:sp>
        <p:nvSpPr>
          <p:cNvPr id="69645" name="Text Box 46"/>
          <p:cNvSpPr txBox="1">
            <a:spLocks noChangeArrowheads="1"/>
          </p:cNvSpPr>
          <p:nvPr/>
        </p:nvSpPr>
        <p:spPr bwMode="auto">
          <a:xfrm>
            <a:off x="4932363" y="4210050"/>
            <a:ext cx="3708400" cy="137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buFont typeface="ZapfDingbats" pitchFamily="82" charset="2"/>
              <a:buNone/>
            </a:pPr>
            <a:r>
              <a:rPr lang="en-US" sz="2100" b="1"/>
              <a:t>Log-polar binning: more precision for nearby points, more flexibility for farther points.</a:t>
            </a:r>
          </a:p>
        </p:txBody>
      </p:sp>
      <p:sp>
        <p:nvSpPr>
          <p:cNvPr id="69646" name="Text Box 47"/>
          <p:cNvSpPr txBox="1">
            <a:spLocks noChangeArrowheads="1"/>
          </p:cNvSpPr>
          <p:nvPr/>
        </p:nvSpPr>
        <p:spPr bwMode="auto">
          <a:xfrm>
            <a:off x="611188" y="6345238"/>
            <a:ext cx="3200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Belongie &amp; Malik, ICCV 2001</a:t>
            </a:r>
          </a:p>
        </p:txBody>
      </p:sp>
      <p:sp>
        <p:nvSpPr>
          <p:cNvPr id="69647" name="Footer Placeholder 4"/>
          <p:cNvSpPr txBox="1">
            <a:spLocks noGrp="1"/>
          </p:cNvSpPr>
          <p:nvPr/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de-DE" sz="1200">
                <a:solidFill>
                  <a:schemeClr val="bg2"/>
                </a:solidFill>
              </a:rPr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284777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4"/>
          <p:cNvSpPr>
            <a:spLocks noChangeArrowheads="1"/>
          </p:cNvSpPr>
          <p:nvPr/>
        </p:nvSpPr>
        <p:spPr bwMode="auto">
          <a:xfrm>
            <a:off x="457200" y="442913"/>
            <a:ext cx="7315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r>
              <a:rPr kumimoji="1" lang="en-US" sz="4000" dirty="0">
                <a:latin typeface="+mj-lt"/>
              </a:rPr>
              <a:t>Local Descriptors: Geometric Blur</a:t>
            </a:r>
          </a:p>
        </p:txBody>
      </p:sp>
      <p:pic>
        <p:nvPicPr>
          <p:cNvPr id="7065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1630363"/>
            <a:ext cx="2822575" cy="180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0660" name="Group 6"/>
          <p:cNvGrpSpPr>
            <a:grpSpLocks/>
          </p:cNvGrpSpPr>
          <p:nvPr/>
        </p:nvGrpSpPr>
        <p:grpSpPr bwMode="auto">
          <a:xfrm>
            <a:off x="520700" y="2265363"/>
            <a:ext cx="781050" cy="781050"/>
            <a:chOff x="385" y="2062"/>
            <a:chExt cx="492" cy="492"/>
          </a:xfrm>
        </p:grpSpPr>
        <p:sp>
          <p:nvSpPr>
            <p:cNvPr id="70697" name="Oval 7"/>
            <p:cNvSpPr>
              <a:spLocks noChangeArrowheads="1"/>
            </p:cNvSpPr>
            <p:nvPr/>
          </p:nvSpPr>
          <p:spPr bwMode="auto">
            <a:xfrm>
              <a:off x="385" y="2062"/>
              <a:ext cx="493" cy="493"/>
            </a:xfrm>
            <a:prstGeom prst="ellipse">
              <a:avLst/>
            </a:prstGeom>
            <a:noFill/>
            <a:ln w="6408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de-DE" sz="2100" b="1"/>
            </a:p>
          </p:txBody>
        </p:sp>
        <p:sp>
          <p:nvSpPr>
            <p:cNvPr id="70698" name="Oval 8"/>
            <p:cNvSpPr>
              <a:spLocks noChangeArrowheads="1"/>
            </p:cNvSpPr>
            <p:nvPr/>
          </p:nvSpPr>
          <p:spPr bwMode="auto">
            <a:xfrm>
              <a:off x="385" y="2062"/>
              <a:ext cx="493" cy="493"/>
            </a:xfrm>
            <a:prstGeom prst="ellipse">
              <a:avLst/>
            </a:prstGeom>
            <a:noFill/>
            <a:ln w="27360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de-DE" sz="2100" b="1"/>
            </a:p>
          </p:txBody>
        </p:sp>
      </p:grpSp>
      <p:grpSp>
        <p:nvGrpSpPr>
          <p:cNvPr id="70661" name="Group 9"/>
          <p:cNvGrpSpPr>
            <a:grpSpLocks/>
          </p:cNvGrpSpPr>
          <p:nvPr/>
        </p:nvGrpSpPr>
        <p:grpSpPr bwMode="auto">
          <a:xfrm>
            <a:off x="792163" y="4117975"/>
            <a:ext cx="1289050" cy="1255713"/>
            <a:chOff x="556" y="3229"/>
            <a:chExt cx="812" cy="791"/>
          </a:xfrm>
        </p:grpSpPr>
        <p:pic>
          <p:nvPicPr>
            <p:cNvPr id="70695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" y="3261"/>
              <a:ext cx="760" cy="7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696" name="AutoShape 11"/>
            <p:cNvSpPr>
              <a:spLocks noChangeArrowheads="1"/>
            </p:cNvSpPr>
            <p:nvPr/>
          </p:nvSpPr>
          <p:spPr bwMode="auto">
            <a:xfrm>
              <a:off x="556" y="3229"/>
              <a:ext cx="800" cy="792"/>
            </a:xfrm>
            <a:prstGeom prst="roundRect">
              <a:avLst>
                <a:gd name="adj" fmla="val 125"/>
              </a:avLst>
            </a:prstGeom>
            <a:noFill/>
            <a:ln w="9360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de-DE" sz="2100" b="1"/>
            </a:p>
          </p:txBody>
        </p:sp>
      </p:grpSp>
      <p:sp>
        <p:nvSpPr>
          <p:cNvPr id="70662" name="Freeform 12"/>
          <p:cNvSpPr>
            <a:spLocks/>
          </p:cNvSpPr>
          <p:nvPr/>
        </p:nvSpPr>
        <p:spPr bwMode="auto">
          <a:xfrm>
            <a:off x="831850" y="2674938"/>
            <a:ext cx="293688" cy="1387475"/>
          </a:xfrm>
          <a:custGeom>
            <a:avLst/>
            <a:gdLst>
              <a:gd name="T0" fmla="*/ 2147483647 w 817"/>
              <a:gd name="T1" fmla="*/ 0 h 3854"/>
              <a:gd name="T2" fmla="*/ 2147483647 w 817"/>
              <a:gd name="T3" fmla="*/ 2147483647 h 3854"/>
              <a:gd name="T4" fmla="*/ 0 60000 65536"/>
              <a:gd name="T5" fmla="*/ 0 60000 65536"/>
              <a:gd name="T6" fmla="*/ 0 w 817"/>
              <a:gd name="T7" fmla="*/ 0 h 3854"/>
              <a:gd name="T8" fmla="*/ 817 w 817"/>
              <a:gd name="T9" fmla="*/ 3854 h 38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17" h="3854">
                <a:moveTo>
                  <a:pt x="56" y="0"/>
                </a:moveTo>
                <a:cubicBezTo>
                  <a:pt x="0" y="3060"/>
                  <a:pt x="816" y="3853"/>
                  <a:pt x="816" y="3853"/>
                </a:cubicBezTo>
              </a:path>
            </a:pathLst>
          </a:custGeom>
          <a:noFill/>
          <a:ln w="3672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0663" name="Text Box 13"/>
          <p:cNvSpPr txBox="1">
            <a:spLocks noChangeArrowheads="1"/>
          </p:cNvSpPr>
          <p:nvPr/>
        </p:nvSpPr>
        <p:spPr bwMode="auto">
          <a:xfrm>
            <a:off x="463550" y="5338763"/>
            <a:ext cx="20542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hangingPunct="0">
              <a:lnSpc>
                <a:spcPts val="2775"/>
              </a:lnSpc>
              <a:buClr>
                <a:srgbClr val="000000"/>
              </a:buClr>
              <a:buSzPct val="45000"/>
              <a:buFont typeface="StarSymbo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200"/>
              <a:t>Example descriptor</a:t>
            </a:r>
          </a:p>
        </p:txBody>
      </p:sp>
      <p:sp>
        <p:nvSpPr>
          <p:cNvPr id="70664" name="AutoShape 14"/>
          <p:cNvSpPr>
            <a:spLocks noChangeArrowheads="1"/>
          </p:cNvSpPr>
          <p:nvPr/>
        </p:nvSpPr>
        <p:spPr bwMode="auto">
          <a:xfrm>
            <a:off x="3736975" y="4179888"/>
            <a:ext cx="277813" cy="655637"/>
          </a:xfrm>
          <a:prstGeom prst="roundRect">
            <a:avLst>
              <a:gd name="adj" fmla="val 579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116000"/>
              </a:lnSpc>
              <a:buClr>
                <a:srgbClr val="000000"/>
              </a:buClr>
              <a:buSzPct val="45000"/>
              <a:buFont typeface="StarSymbo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4000">
                <a:latin typeface="Times New Roman" pitchFamily="18" charset="0"/>
              </a:rPr>
              <a:t>~</a:t>
            </a:r>
          </a:p>
        </p:txBody>
      </p:sp>
      <p:grpSp>
        <p:nvGrpSpPr>
          <p:cNvPr id="70665" name="Group 15"/>
          <p:cNvGrpSpPr>
            <a:grpSpLocks/>
          </p:cNvGrpSpPr>
          <p:nvPr/>
        </p:nvGrpSpPr>
        <p:grpSpPr bwMode="auto">
          <a:xfrm>
            <a:off x="4032250" y="1628775"/>
            <a:ext cx="2976563" cy="2003425"/>
            <a:chOff x="2597" y="1661"/>
            <a:chExt cx="1875" cy="1262"/>
          </a:xfrm>
        </p:grpSpPr>
        <p:grpSp>
          <p:nvGrpSpPr>
            <p:cNvPr id="70678" name="Group 16"/>
            <p:cNvGrpSpPr>
              <a:grpSpLocks/>
            </p:cNvGrpSpPr>
            <p:nvPr/>
          </p:nvGrpSpPr>
          <p:grpSpPr bwMode="auto">
            <a:xfrm>
              <a:off x="2597" y="1661"/>
              <a:ext cx="1875" cy="1262"/>
              <a:chOff x="2597" y="1661"/>
              <a:chExt cx="1875" cy="1262"/>
            </a:xfrm>
          </p:grpSpPr>
          <p:pic>
            <p:nvPicPr>
              <p:cNvPr id="70691" name="Picture 17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5" y="1662"/>
                <a:ext cx="1860" cy="1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0692" name="AutoShape 18"/>
              <p:cNvSpPr>
                <a:spLocks noChangeArrowheads="1"/>
              </p:cNvSpPr>
              <p:nvPr/>
            </p:nvSpPr>
            <p:spPr bwMode="auto">
              <a:xfrm>
                <a:off x="2597" y="1661"/>
                <a:ext cx="1876" cy="1263"/>
              </a:xfrm>
              <a:prstGeom prst="roundRect">
                <a:avLst>
                  <a:gd name="adj" fmla="val 79"/>
                </a:avLst>
              </a:prstGeom>
              <a:noFill/>
              <a:ln w="3672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 sz="2100" b="1"/>
              </a:p>
            </p:txBody>
          </p:sp>
          <p:sp>
            <p:nvSpPr>
              <p:cNvPr id="70693" name="Line 19"/>
              <p:cNvSpPr>
                <a:spLocks noChangeShapeType="1"/>
              </p:cNvSpPr>
              <p:nvPr/>
            </p:nvSpPr>
            <p:spPr bwMode="auto">
              <a:xfrm>
                <a:off x="3534" y="1671"/>
                <a:ext cx="1" cy="1238"/>
              </a:xfrm>
              <a:prstGeom prst="line">
                <a:avLst/>
              </a:prstGeom>
              <a:noFill/>
              <a:ln w="1836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694" name="Line 20"/>
              <p:cNvSpPr>
                <a:spLocks noChangeShapeType="1"/>
              </p:cNvSpPr>
              <p:nvPr/>
            </p:nvSpPr>
            <p:spPr bwMode="auto">
              <a:xfrm flipH="1">
                <a:off x="2596" y="2313"/>
                <a:ext cx="1872" cy="1"/>
              </a:xfrm>
              <a:prstGeom prst="line">
                <a:avLst/>
              </a:prstGeom>
              <a:noFill/>
              <a:ln w="1836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679" name="Group 21"/>
            <p:cNvGrpSpPr>
              <a:grpSpLocks/>
            </p:cNvGrpSpPr>
            <p:nvPr/>
          </p:nvGrpSpPr>
          <p:grpSpPr bwMode="auto">
            <a:xfrm>
              <a:off x="3604" y="2512"/>
              <a:ext cx="225" cy="225"/>
              <a:chOff x="3604" y="2512"/>
              <a:chExt cx="225" cy="225"/>
            </a:xfrm>
          </p:grpSpPr>
          <p:sp>
            <p:nvSpPr>
              <p:cNvPr id="70689" name="Oval 22"/>
              <p:cNvSpPr>
                <a:spLocks noChangeArrowheads="1"/>
              </p:cNvSpPr>
              <p:nvPr/>
            </p:nvSpPr>
            <p:spPr bwMode="auto">
              <a:xfrm>
                <a:off x="3604" y="2512"/>
                <a:ext cx="226" cy="226"/>
              </a:xfrm>
              <a:prstGeom prst="ellipse">
                <a:avLst/>
              </a:prstGeom>
              <a:noFill/>
              <a:ln w="6408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 sz="2100" b="1"/>
              </a:p>
            </p:txBody>
          </p:sp>
          <p:sp>
            <p:nvSpPr>
              <p:cNvPr id="70690" name="Oval 23"/>
              <p:cNvSpPr>
                <a:spLocks noChangeArrowheads="1"/>
              </p:cNvSpPr>
              <p:nvPr/>
            </p:nvSpPr>
            <p:spPr bwMode="auto">
              <a:xfrm>
                <a:off x="3604" y="2512"/>
                <a:ext cx="226" cy="226"/>
              </a:xfrm>
              <a:prstGeom prst="ellipse">
                <a:avLst/>
              </a:prstGeom>
              <a:noFill/>
              <a:ln w="2736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 sz="2100" b="1"/>
              </a:p>
            </p:txBody>
          </p:sp>
        </p:grpSp>
        <p:grpSp>
          <p:nvGrpSpPr>
            <p:cNvPr id="70680" name="Group 24"/>
            <p:cNvGrpSpPr>
              <a:grpSpLocks/>
            </p:cNvGrpSpPr>
            <p:nvPr/>
          </p:nvGrpSpPr>
          <p:grpSpPr bwMode="auto">
            <a:xfrm>
              <a:off x="2659" y="2512"/>
              <a:ext cx="226" cy="225"/>
              <a:chOff x="2659" y="2512"/>
              <a:chExt cx="226" cy="225"/>
            </a:xfrm>
          </p:grpSpPr>
          <p:sp>
            <p:nvSpPr>
              <p:cNvPr id="70687" name="Oval 25"/>
              <p:cNvSpPr>
                <a:spLocks noChangeArrowheads="1"/>
              </p:cNvSpPr>
              <p:nvPr/>
            </p:nvSpPr>
            <p:spPr bwMode="auto">
              <a:xfrm>
                <a:off x="2659" y="2512"/>
                <a:ext cx="226" cy="226"/>
              </a:xfrm>
              <a:prstGeom prst="ellipse">
                <a:avLst/>
              </a:prstGeom>
              <a:noFill/>
              <a:ln w="6408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 sz="2100" b="1"/>
              </a:p>
            </p:txBody>
          </p:sp>
          <p:sp>
            <p:nvSpPr>
              <p:cNvPr id="70688" name="Oval 26"/>
              <p:cNvSpPr>
                <a:spLocks noChangeArrowheads="1"/>
              </p:cNvSpPr>
              <p:nvPr/>
            </p:nvSpPr>
            <p:spPr bwMode="auto">
              <a:xfrm>
                <a:off x="2659" y="2512"/>
                <a:ext cx="226" cy="226"/>
              </a:xfrm>
              <a:prstGeom prst="ellipse">
                <a:avLst/>
              </a:prstGeom>
              <a:noFill/>
              <a:ln w="2736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 sz="2100" b="1"/>
              </a:p>
            </p:txBody>
          </p:sp>
        </p:grpSp>
        <p:grpSp>
          <p:nvGrpSpPr>
            <p:cNvPr id="70681" name="Group 27"/>
            <p:cNvGrpSpPr>
              <a:grpSpLocks/>
            </p:cNvGrpSpPr>
            <p:nvPr/>
          </p:nvGrpSpPr>
          <p:grpSpPr bwMode="auto">
            <a:xfrm>
              <a:off x="3604" y="1957"/>
              <a:ext cx="225" cy="225"/>
              <a:chOff x="3604" y="1957"/>
              <a:chExt cx="225" cy="225"/>
            </a:xfrm>
          </p:grpSpPr>
          <p:sp>
            <p:nvSpPr>
              <p:cNvPr id="70685" name="Oval 28"/>
              <p:cNvSpPr>
                <a:spLocks noChangeArrowheads="1"/>
              </p:cNvSpPr>
              <p:nvPr/>
            </p:nvSpPr>
            <p:spPr bwMode="auto">
              <a:xfrm>
                <a:off x="3604" y="1957"/>
                <a:ext cx="226" cy="226"/>
              </a:xfrm>
              <a:prstGeom prst="ellipse">
                <a:avLst/>
              </a:prstGeom>
              <a:noFill/>
              <a:ln w="6408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 sz="2100" b="1"/>
              </a:p>
            </p:txBody>
          </p:sp>
          <p:sp>
            <p:nvSpPr>
              <p:cNvPr id="70686" name="Oval 29"/>
              <p:cNvSpPr>
                <a:spLocks noChangeArrowheads="1"/>
              </p:cNvSpPr>
              <p:nvPr/>
            </p:nvSpPr>
            <p:spPr bwMode="auto">
              <a:xfrm>
                <a:off x="3604" y="1957"/>
                <a:ext cx="226" cy="226"/>
              </a:xfrm>
              <a:prstGeom prst="ellipse">
                <a:avLst/>
              </a:prstGeom>
              <a:noFill/>
              <a:ln w="2736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 sz="2100" b="1"/>
              </a:p>
            </p:txBody>
          </p:sp>
        </p:grpSp>
        <p:grpSp>
          <p:nvGrpSpPr>
            <p:cNvPr id="70682" name="Group 30"/>
            <p:cNvGrpSpPr>
              <a:grpSpLocks/>
            </p:cNvGrpSpPr>
            <p:nvPr/>
          </p:nvGrpSpPr>
          <p:grpSpPr bwMode="auto">
            <a:xfrm>
              <a:off x="2647" y="1957"/>
              <a:ext cx="225" cy="225"/>
              <a:chOff x="2647" y="1957"/>
              <a:chExt cx="225" cy="225"/>
            </a:xfrm>
          </p:grpSpPr>
          <p:sp>
            <p:nvSpPr>
              <p:cNvPr id="70683" name="Oval 31"/>
              <p:cNvSpPr>
                <a:spLocks noChangeArrowheads="1"/>
              </p:cNvSpPr>
              <p:nvPr/>
            </p:nvSpPr>
            <p:spPr bwMode="auto">
              <a:xfrm>
                <a:off x="2647" y="1957"/>
                <a:ext cx="226" cy="226"/>
              </a:xfrm>
              <a:prstGeom prst="ellipse">
                <a:avLst/>
              </a:prstGeom>
              <a:noFill/>
              <a:ln w="6408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 sz="2100" b="1"/>
              </a:p>
            </p:txBody>
          </p:sp>
          <p:sp>
            <p:nvSpPr>
              <p:cNvPr id="70684" name="Oval 32"/>
              <p:cNvSpPr>
                <a:spLocks noChangeArrowheads="1"/>
              </p:cNvSpPr>
              <p:nvPr/>
            </p:nvSpPr>
            <p:spPr bwMode="auto">
              <a:xfrm>
                <a:off x="2647" y="1957"/>
                <a:ext cx="226" cy="225"/>
              </a:xfrm>
              <a:prstGeom prst="ellipse">
                <a:avLst/>
              </a:prstGeom>
              <a:noFill/>
              <a:ln w="2736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 sz="2100" b="1"/>
              </a:p>
            </p:txBody>
          </p:sp>
        </p:grpSp>
      </p:grpSp>
      <p:pic>
        <p:nvPicPr>
          <p:cNvPr id="70666" name="Picture 3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4276725"/>
            <a:ext cx="1528763" cy="130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7" name="Picture 3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9"/>
          <a:stretch>
            <a:fillRect/>
          </a:stretch>
        </p:blipFill>
        <p:spPr bwMode="auto">
          <a:xfrm>
            <a:off x="2741613" y="4284663"/>
            <a:ext cx="1528762" cy="130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8" name="Line 35"/>
          <p:cNvSpPr>
            <a:spLocks noChangeShapeType="1"/>
          </p:cNvSpPr>
          <p:nvPr/>
        </p:nvSpPr>
        <p:spPr bwMode="auto">
          <a:xfrm>
            <a:off x="3354388" y="2655888"/>
            <a:ext cx="592137" cy="1587"/>
          </a:xfrm>
          <a:prstGeom prst="line">
            <a:avLst/>
          </a:prstGeom>
          <a:noFill/>
          <a:ln w="128160">
            <a:solidFill>
              <a:srgbClr val="CCCC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0669" name="Line 36"/>
          <p:cNvSpPr>
            <a:spLocks noChangeShapeType="1"/>
          </p:cNvSpPr>
          <p:nvPr/>
        </p:nvSpPr>
        <p:spPr bwMode="auto">
          <a:xfrm flipH="1">
            <a:off x="4294188" y="4910138"/>
            <a:ext cx="493712" cy="1587"/>
          </a:xfrm>
          <a:prstGeom prst="line">
            <a:avLst/>
          </a:prstGeom>
          <a:noFill/>
          <a:ln w="128160">
            <a:solidFill>
              <a:srgbClr val="CCCC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0670" name="Line 37"/>
          <p:cNvSpPr>
            <a:spLocks noChangeShapeType="1"/>
          </p:cNvSpPr>
          <p:nvPr/>
        </p:nvSpPr>
        <p:spPr bwMode="auto">
          <a:xfrm flipH="1">
            <a:off x="2198688" y="4878388"/>
            <a:ext cx="493712" cy="1587"/>
          </a:xfrm>
          <a:prstGeom prst="line">
            <a:avLst/>
          </a:prstGeom>
          <a:noFill/>
          <a:ln w="128160">
            <a:solidFill>
              <a:srgbClr val="CCCC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0671" name="Line 38"/>
          <p:cNvSpPr>
            <a:spLocks noChangeShapeType="1"/>
          </p:cNvSpPr>
          <p:nvPr/>
        </p:nvSpPr>
        <p:spPr bwMode="auto">
          <a:xfrm>
            <a:off x="5529263" y="3690938"/>
            <a:ext cx="1587" cy="519112"/>
          </a:xfrm>
          <a:prstGeom prst="line">
            <a:avLst/>
          </a:prstGeom>
          <a:noFill/>
          <a:ln w="128160">
            <a:solidFill>
              <a:srgbClr val="CCCC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0672" name="AutoShape 39"/>
          <p:cNvSpPr>
            <a:spLocks noChangeArrowheads="1"/>
          </p:cNvSpPr>
          <p:nvPr/>
        </p:nvSpPr>
        <p:spPr bwMode="auto">
          <a:xfrm>
            <a:off x="7129463" y="1663700"/>
            <a:ext cx="1835150" cy="1058863"/>
          </a:xfrm>
          <a:prstGeom prst="roundRect">
            <a:avLst>
              <a:gd name="adj" fmla="val 222"/>
            </a:avLst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pPr hangingPunct="0">
              <a:lnSpc>
                <a:spcPts val="2775"/>
              </a:lnSpc>
              <a:buClr>
                <a:srgbClr val="000000"/>
              </a:buClr>
              <a:buSzPct val="45000"/>
              <a:buFont typeface="StarSymbo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100"/>
              <a:t>Compute edges at four orientations</a:t>
            </a:r>
          </a:p>
        </p:txBody>
      </p:sp>
      <p:sp>
        <p:nvSpPr>
          <p:cNvPr id="70673" name="AutoShape 40"/>
          <p:cNvSpPr>
            <a:spLocks noChangeArrowheads="1"/>
          </p:cNvSpPr>
          <p:nvPr/>
        </p:nvSpPr>
        <p:spPr bwMode="auto">
          <a:xfrm>
            <a:off x="7127875" y="2901950"/>
            <a:ext cx="1884363" cy="706438"/>
          </a:xfrm>
          <a:prstGeom prst="roundRect">
            <a:avLst>
              <a:gd name="adj" fmla="val 222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ts val="2775"/>
              </a:lnSpc>
              <a:buClr>
                <a:srgbClr val="000000"/>
              </a:buClr>
              <a:buSzPct val="45000"/>
              <a:buFont typeface="StarSymbo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100"/>
              <a:t>Extract a patch</a:t>
            </a:r>
          </a:p>
          <a:p>
            <a:pPr hangingPunct="0">
              <a:lnSpc>
                <a:spcPts val="2775"/>
              </a:lnSpc>
              <a:buClr>
                <a:srgbClr val="000000"/>
              </a:buClr>
              <a:buSzPct val="45000"/>
              <a:buFont typeface="StarSymbo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100"/>
              <a:t>in each channel</a:t>
            </a:r>
          </a:p>
        </p:txBody>
      </p:sp>
      <p:sp>
        <p:nvSpPr>
          <p:cNvPr id="70674" name="AutoShape 41"/>
          <p:cNvSpPr>
            <a:spLocks noChangeArrowheads="1"/>
          </p:cNvSpPr>
          <p:nvPr/>
        </p:nvSpPr>
        <p:spPr bwMode="auto">
          <a:xfrm>
            <a:off x="6264275" y="4702175"/>
            <a:ext cx="2790825" cy="687388"/>
          </a:xfrm>
          <a:prstGeom prst="roundRect">
            <a:avLst>
              <a:gd name="adj" fmla="val 222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ts val="2775"/>
              </a:lnSpc>
              <a:buClr>
                <a:srgbClr val="000000"/>
              </a:buClr>
              <a:buSzPct val="45000"/>
              <a:buFont typeface="StarSymbo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 b="1"/>
              <a:t>Apply spatially varying</a:t>
            </a:r>
          </a:p>
          <a:p>
            <a:pPr hangingPunct="0">
              <a:lnSpc>
                <a:spcPts val="2775"/>
              </a:lnSpc>
              <a:buClr>
                <a:srgbClr val="000000"/>
              </a:buClr>
              <a:buSzPct val="45000"/>
              <a:buFont typeface="StarSymbo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 b="1"/>
              <a:t>blur and sub-sample </a:t>
            </a:r>
          </a:p>
        </p:txBody>
      </p:sp>
      <p:sp>
        <p:nvSpPr>
          <p:cNvPr id="70675" name="AutoShape 42"/>
          <p:cNvSpPr>
            <a:spLocks noChangeArrowheads="1"/>
          </p:cNvSpPr>
          <p:nvPr/>
        </p:nvSpPr>
        <p:spPr bwMode="auto">
          <a:xfrm>
            <a:off x="5119688" y="5546725"/>
            <a:ext cx="1171575" cy="304800"/>
          </a:xfrm>
          <a:prstGeom prst="roundRect">
            <a:avLst>
              <a:gd name="adj" fmla="val 375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ts val="2775"/>
              </a:lnSpc>
              <a:buClr>
                <a:srgbClr val="000000"/>
              </a:buClr>
              <a:buSzPct val="45000"/>
              <a:buFont typeface="StarSymbo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200"/>
              <a:t>(Idealized signal)</a:t>
            </a:r>
          </a:p>
        </p:txBody>
      </p:sp>
      <p:sp>
        <p:nvSpPr>
          <p:cNvPr id="70676" name="Text Box 45"/>
          <p:cNvSpPr txBox="1">
            <a:spLocks noChangeArrowheads="1"/>
          </p:cNvSpPr>
          <p:nvPr/>
        </p:nvSpPr>
        <p:spPr bwMode="auto">
          <a:xfrm>
            <a:off x="611188" y="6345238"/>
            <a:ext cx="3200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Berg &amp; Malik, CVPR 2001</a:t>
            </a:r>
          </a:p>
        </p:txBody>
      </p:sp>
      <p:sp>
        <p:nvSpPr>
          <p:cNvPr id="70677" name="Footer Placeholder 4"/>
          <p:cNvSpPr txBox="1">
            <a:spLocks noGrp="1"/>
          </p:cNvSpPr>
          <p:nvPr/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de-DE" sz="1200"/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1604947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Administrative Stuffs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HW 1 due 11:55 PM Sept 17</a:t>
            </a:r>
          </a:p>
          <a:p>
            <a:pPr lvl="1"/>
            <a:r>
              <a:rPr lang="en-US" dirty="0"/>
              <a:t>Submission through Canvas</a:t>
            </a:r>
          </a:p>
          <a:p>
            <a:endParaRPr lang="en-US" dirty="0"/>
          </a:p>
          <a:p>
            <a:r>
              <a:rPr lang="en-US" dirty="0"/>
              <a:t>HW 1 Competition: Edge Detection</a:t>
            </a:r>
          </a:p>
          <a:p>
            <a:pPr lvl="1"/>
            <a:r>
              <a:rPr lang="en-US" dirty="0">
                <a:hlinkClick r:id="rId2"/>
              </a:rPr>
              <a:t>Submission link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93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0138"/>
            <a:ext cx="8229600" cy="4943061"/>
          </a:xfrm>
        </p:spPr>
        <p:txBody>
          <a:bodyPr>
            <a:normAutofit fontScale="85000" lnSpcReduction="2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/>
              <a:t>What do you want it for?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Precise localization in x-y: Harris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Good localization in scale: Difference of Gaussian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Flexible region shape: MSER</a:t>
            </a:r>
          </a:p>
          <a:p>
            <a:pPr eaLnBrk="1" hangingPunct="1">
              <a:buFont typeface="Arial" pitchFamily="34" charset="0"/>
              <a:buChar char="•"/>
              <a:defRPr/>
            </a:pPr>
            <a:endParaRPr lang="en-US" dirty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/>
              <a:t>Best choice often application dependent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/>
              <a:t>Harris-/Hessian-Laplace/</a:t>
            </a:r>
            <a:r>
              <a:rPr lang="en-US" dirty="0" err="1"/>
              <a:t>DoG</a:t>
            </a:r>
            <a:r>
              <a:rPr lang="en-US" dirty="0"/>
              <a:t> work well for many natural categories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/>
              <a:t>MSER works well for buildings and printed things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endParaRPr lang="en-US" dirty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/>
              <a:t>Why choose?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/>
              <a:t>Get more points with more detectors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endParaRPr lang="en-US" dirty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/>
              <a:t>There have been extensive evaluations/comparisons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/>
              <a:t>[</a:t>
            </a:r>
            <a:r>
              <a:rPr lang="en-US" dirty="0" err="1"/>
              <a:t>Mikolajczyk</a:t>
            </a:r>
            <a:r>
              <a:rPr lang="en-US" dirty="0"/>
              <a:t> et al., IJCV’05, PAMI’05]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/>
              <a:t>All detectors/descriptors shown here work well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/>
          </a:p>
          <a:p>
            <a:pPr lvl="1">
              <a:buFont typeface="Arial" pitchFamily="34" charset="0"/>
              <a:buChar char="–"/>
              <a:defRPr/>
            </a:pPr>
            <a:endParaRPr lang="en-US" dirty="0"/>
          </a:p>
          <a:p>
            <a:pPr lvl="1">
              <a:buFont typeface="Arial" pitchFamily="34" charset="0"/>
              <a:buChar char="–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19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Keypoint Detectors</a:t>
            </a:r>
          </a:p>
        </p:txBody>
      </p:sp>
      <p:sp>
        <p:nvSpPr>
          <p:cNvPr id="72707" name="TextBox 3"/>
          <p:cNvSpPr txBox="1">
            <a:spLocks noChangeArrowheads="1"/>
          </p:cNvSpPr>
          <p:nvPr/>
        </p:nvSpPr>
        <p:spPr bwMode="auto">
          <a:xfrm>
            <a:off x="6069013" y="6488113"/>
            <a:ext cx="30749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Tuytelaars Mikolajczyk 2008</a:t>
            </a:r>
          </a:p>
        </p:txBody>
      </p:sp>
      <p:pic>
        <p:nvPicPr>
          <p:cNvPr id="7270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2463"/>
            <a:ext cx="9144000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25617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Choosing a descriptor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Again, need not stick to one</a:t>
            </a:r>
          </a:p>
          <a:p>
            <a:endParaRPr lang="en-US" dirty="0"/>
          </a:p>
          <a:p>
            <a:r>
              <a:rPr lang="en-US" dirty="0"/>
              <a:t>For object instance recognition or stitching, SIFT or variant is a good choice</a:t>
            </a:r>
          </a:p>
        </p:txBody>
      </p:sp>
    </p:spTree>
    <p:extLst>
      <p:ext uri="{BB962C8B-B14F-4D97-AF65-F5344CB8AC3E}">
        <p14:creationId xmlns:p14="http://schemas.microsoft.com/office/powerpoint/2010/main" val="950380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advances in interest points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59" y="1610128"/>
            <a:ext cx="4753713" cy="22915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4249" y="3833142"/>
            <a:ext cx="4327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3"/>
              </a:rPr>
              <a:t>Features from Accelerated Segment Test</a:t>
            </a:r>
            <a:r>
              <a:rPr lang="en-US" sz="1600" dirty="0"/>
              <a:t>, ECCV 06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0169" y="4564785"/>
            <a:ext cx="3412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Binary feature descriptors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0169" y="5026450"/>
            <a:ext cx="71699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BRIEF: Binary Robust Independent Elementary Features</a:t>
            </a:r>
            <a:r>
              <a:rPr lang="en-US" dirty="0"/>
              <a:t>, ECCV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ORB (Oriented FAST and Rotated BRIEF)</a:t>
            </a:r>
            <a:r>
              <a:rPr lang="en-US" dirty="0"/>
              <a:t>, CVPR 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BRISK: Binary robust invariant scalable </a:t>
            </a:r>
            <a:r>
              <a:rPr lang="en-US" dirty="0" err="1">
                <a:hlinkClick r:id="rId6"/>
              </a:rPr>
              <a:t>keypoints</a:t>
            </a:r>
            <a:r>
              <a:rPr lang="en-US" dirty="0"/>
              <a:t>, ICCV 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Freak: Fast retina </a:t>
            </a:r>
            <a:r>
              <a:rPr lang="en-US" dirty="0" err="1">
                <a:hlinkClick r:id="rId7"/>
              </a:rPr>
              <a:t>keypoint</a:t>
            </a:r>
            <a:r>
              <a:rPr lang="en-US" dirty="0"/>
              <a:t>, CVPR 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LIFT: Learned Invariant Feature Transform</a:t>
            </a:r>
            <a:r>
              <a:rPr lang="en-US" dirty="0"/>
              <a:t>, ECCV 16</a:t>
            </a:r>
          </a:p>
        </p:txBody>
      </p:sp>
    </p:spTree>
    <p:extLst>
      <p:ext uri="{BB962C8B-B14F-4D97-AF65-F5344CB8AC3E}">
        <p14:creationId xmlns:p14="http://schemas.microsoft.com/office/powerpoint/2010/main" val="472267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5407585" cy="47326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Interest point/</a:t>
            </a:r>
            <a:r>
              <a:rPr lang="en-US" dirty="0" err="1"/>
              <a:t>keypoint</a:t>
            </a:r>
            <a:r>
              <a:rPr lang="en-US" dirty="0"/>
              <a:t>/feature detectors</a:t>
            </a:r>
          </a:p>
          <a:p>
            <a:pPr lvl="1"/>
            <a:r>
              <a:rPr lang="en-US" dirty="0"/>
              <a:t>Harris: detects corners </a:t>
            </a:r>
          </a:p>
          <a:p>
            <a:pPr lvl="1"/>
            <a:r>
              <a:rPr lang="en-US" dirty="0" err="1"/>
              <a:t>DoG</a:t>
            </a:r>
            <a:r>
              <a:rPr lang="en-US" dirty="0"/>
              <a:t>: detects peaks/troughs</a:t>
            </a:r>
          </a:p>
          <a:p>
            <a:pPr lvl="1"/>
            <a:endParaRPr lang="en-US" dirty="0"/>
          </a:p>
          <a:p>
            <a:r>
              <a:rPr lang="en-US" dirty="0"/>
              <a:t>Interest point/</a:t>
            </a:r>
            <a:r>
              <a:rPr lang="en-US" dirty="0" err="1"/>
              <a:t>keypoint</a:t>
            </a:r>
            <a:r>
              <a:rPr lang="en-US" dirty="0"/>
              <a:t>/feature  descriptors</a:t>
            </a:r>
          </a:p>
          <a:p>
            <a:pPr lvl="1"/>
            <a:r>
              <a:rPr lang="en-US" dirty="0"/>
              <a:t>SIFT (do read the paper)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Feature matching</a:t>
            </a:r>
          </a:p>
          <a:p>
            <a:pPr lvl="1"/>
            <a:r>
              <a:rPr lang="en-US" altLang="en-US" dirty="0"/>
              <a:t>Ratio distance = ||f</a:t>
            </a:r>
            <a:r>
              <a:rPr lang="en-US" altLang="en-US" baseline="-25000" dirty="0"/>
              <a:t>1</a:t>
            </a:r>
            <a:r>
              <a:rPr lang="en-US" altLang="en-US" dirty="0"/>
              <a:t> - f</a:t>
            </a:r>
            <a:r>
              <a:rPr lang="en-US" altLang="en-US" baseline="-25000" dirty="0"/>
              <a:t>2</a:t>
            </a:r>
            <a:r>
              <a:rPr lang="en-US" altLang="en-US" dirty="0"/>
              <a:t> || / || f</a:t>
            </a:r>
            <a:r>
              <a:rPr lang="en-US" altLang="en-US" baseline="-25000" dirty="0"/>
              <a:t>1</a:t>
            </a:r>
            <a:r>
              <a:rPr lang="en-US" altLang="en-US" dirty="0"/>
              <a:t> - f</a:t>
            </a:r>
            <a:r>
              <a:rPr lang="en-US" altLang="en-US" baseline="-25000" dirty="0"/>
              <a:t>2</a:t>
            </a:r>
            <a:r>
              <a:rPr lang="en-US" altLang="en-US" dirty="0"/>
              <a:t>’ ||</a:t>
            </a:r>
          </a:p>
          <a:p>
            <a:pPr lvl="1"/>
            <a:r>
              <a:rPr lang="en-US" dirty="0"/>
              <a:t>Remove 90% false matches, 5% of true matches in Lowe’s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647" y="4354516"/>
            <a:ext cx="4262465" cy="804880"/>
          </a:xfrm>
          <a:prstGeom prst="rect">
            <a:avLst/>
          </a:prstGeom>
        </p:spPr>
      </p:pic>
      <p:pic>
        <p:nvPicPr>
          <p:cNvPr id="6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972" y="1574029"/>
            <a:ext cx="3001555" cy="2256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/>
          <p:cNvGrpSpPr/>
          <p:nvPr/>
        </p:nvGrpSpPr>
        <p:grpSpPr>
          <a:xfrm>
            <a:off x="5467018" y="3899799"/>
            <a:ext cx="3604509" cy="1253742"/>
            <a:chOff x="684213" y="1700213"/>
            <a:chExt cx="8142287" cy="2832100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213" y="1700213"/>
              <a:ext cx="3744912" cy="28321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900" y="2312988"/>
              <a:ext cx="4038600" cy="1763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3024188" y="3500438"/>
              <a:ext cx="1835150" cy="288925"/>
            </a:xfrm>
            <a:prstGeom prst="line">
              <a:avLst/>
            </a:prstGeom>
            <a:noFill/>
            <a:ln w="38100" cap="sq">
              <a:solidFill>
                <a:srgbClr val="00FF00"/>
              </a:solidFill>
              <a:round/>
              <a:headEnd type="none" w="sm" len="sm"/>
              <a:tailEnd type="none" w="sm" len="sm"/>
            </a:ln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V="1">
              <a:off x="2951163" y="2457450"/>
              <a:ext cx="1944687" cy="827088"/>
            </a:xfrm>
            <a:prstGeom prst="line">
              <a:avLst/>
            </a:prstGeom>
            <a:noFill/>
            <a:ln w="38100" cap="sq">
              <a:solidFill>
                <a:srgbClr val="00FF00"/>
              </a:solidFill>
              <a:round/>
              <a:headEnd type="none" w="sm" len="sm"/>
              <a:tailEnd type="none" w="sm" len="sm"/>
            </a:ln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63330" y="5218259"/>
            <a:ext cx="3108197" cy="1616175"/>
            <a:chOff x="104775" y="2845046"/>
            <a:chExt cx="8875361" cy="4614938"/>
          </a:xfrm>
        </p:grpSpPr>
        <p:pic>
          <p:nvPicPr>
            <p:cNvPr id="14" name="Picture 2" descr="http://www.canyonstatevinyl.com/images/Picket%20Fence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75" y="3162300"/>
              <a:ext cx="4314825" cy="323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1219200" y="4267200"/>
              <a:ext cx="304800" cy="304800"/>
            </a:xfrm>
            <a:prstGeom prst="rect">
              <a:avLst/>
            </a:prstGeom>
            <a:solidFill>
              <a:srgbClr val="00CC99">
                <a:alpha val="18039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16" name="Picture 6" descr="http://www.canyonstatevinyl.com/images/Picket%20Fence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5532" y="3162297"/>
              <a:ext cx="4314825" cy="32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1342969" y="3169359"/>
              <a:ext cx="1191022" cy="1494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800" dirty="0">
                  <a:solidFill>
                    <a:srgbClr val="FFFF00"/>
                  </a:solidFill>
                  <a:latin typeface="Arial" panose="020B0604020202020204" pitchFamily="34" charset="0"/>
                </a:rPr>
                <a:t>f</a:t>
              </a:r>
              <a:r>
                <a:rPr lang="en-US" altLang="en-US" sz="2800" baseline="-25000" dirty="0">
                  <a:solidFill>
                    <a:srgbClr val="FFFF00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8015288" y="4267200"/>
              <a:ext cx="304800" cy="304800"/>
            </a:xfrm>
            <a:prstGeom prst="rect">
              <a:avLst/>
            </a:prstGeom>
            <a:solidFill>
              <a:srgbClr val="00CC99">
                <a:alpha val="18039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7789114" y="2845046"/>
              <a:ext cx="1191022" cy="1494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800" dirty="0">
                  <a:solidFill>
                    <a:srgbClr val="FFFF00"/>
                  </a:solidFill>
                  <a:latin typeface="Arial" panose="020B0604020202020204" pitchFamily="34" charset="0"/>
                </a:rPr>
                <a:t>f</a:t>
              </a:r>
              <a:r>
                <a:rPr lang="en-US" altLang="en-US" sz="2800" baseline="-25000" dirty="0">
                  <a:solidFill>
                    <a:srgbClr val="FFFF00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7216775" y="4267200"/>
              <a:ext cx="304800" cy="304800"/>
            </a:xfrm>
            <a:prstGeom prst="rect">
              <a:avLst/>
            </a:prstGeom>
            <a:solidFill>
              <a:srgbClr val="00CC99">
                <a:alpha val="18039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6242686" y="2893164"/>
              <a:ext cx="2174083" cy="149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800" dirty="0">
                  <a:solidFill>
                    <a:srgbClr val="FFFF00"/>
                  </a:solidFill>
                  <a:latin typeface="Arial" panose="020B0604020202020204" pitchFamily="34" charset="0"/>
                </a:rPr>
                <a:t>f</a:t>
              </a:r>
              <a:r>
                <a:rPr lang="en-US" altLang="en-US" sz="2800" baseline="-25000" dirty="0">
                  <a:solidFill>
                    <a:srgbClr val="FFFF00"/>
                  </a:solidFill>
                  <a:latin typeface="Arial" panose="020B0604020202020204" pitchFamily="34" charset="0"/>
                </a:rPr>
                <a:t>2</a:t>
              </a:r>
              <a:r>
                <a:rPr lang="en-US" altLang="en-US" sz="2800" baseline="30000" dirty="0">
                  <a:solidFill>
                    <a:srgbClr val="FFFF00"/>
                  </a:solidFill>
                  <a:latin typeface="Arial" panose="020B0604020202020204" pitchFamily="34" charset="0"/>
                </a:rPr>
                <a:t>'</a:t>
              </a:r>
            </a:p>
          </p:txBody>
        </p:sp>
        <p:sp>
          <p:nvSpPr>
            <p:cNvPr id="22" name="Rectangle 14"/>
            <p:cNvSpPr>
              <a:spLocks noChangeArrowheads="1"/>
            </p:cNvSpPr>
            <p:nvPr/>
          </p:nvSpPr>
          <p:spPr bwMode="auto">
            <a:xfrm>
              <a:off x="1714740" y="6122662"/>
              <a:ext cx="1094895" cy="1318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400" i="1" dirty="0">
                  <a:latin typeface="Arial" panose="020B0604020202020204" pitchFamily="34" charset="0"/>
                </a:rPr>
                <a:t>I</a:t>
              </a:r>
              <a:r>
                <a:rPr lang="en-US" altLang="en-US" sz="2400" baseline="-25000" dirty="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3" name="Rectangle 8"/>
            <p:cNvSpPr>
              <a:spLocks noChangeArrowheads="1"/>
            </p:cNvSpPr>
            <p:nvPr/>
          </p:nvSpPr>
          <p:spPr bwMode="auto">
            <a:xfrm>
              <a:off x="6396096" y="6141714"/>
              <a:ext cx="1094895" cy="1318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400" i="1" dirty="0">
                  <a:latin typeface="Arial" panose="020B0604020202020204" pitchFamily="34" charset="0"/>
                </a:rPr>
                <a:t>I</a:t>
              </a:r>
              <a:r>
                <a:rPr lang="en-US" altLang="en-US" sz="2400" baseline="-25000" dirty="0">
                  <a:latin typeface="Arial" panose="020B0604020202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927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class: Recovering motion</a:t>
            </a:r>
          </a:p>
        </p:txBody>
      </p:sp>
      <p:sp>
        <p:nvSpPr>
          <p:cNvPr id="614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Feature tracking</a:t>
            </a:r>
          </a:p>
          <a:p>
            <a:pPr lvl="1" eaLnBrk="1" hangingPunct="1"/>
            <a:r>
              <a:rPr lang="en-US" sz="2000" dirty="0"/>
              <a:t>Extract visual features (corners, textured areas) and “track” them over multiple frames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Optical flow</a:t>
            </a:r>
          </a:p>
          <a:p>
            <a:pPr lvl="1" eaLnBrk="1" hangingPunct="1"/>
            <a:r>
              <a:rPr lang="en-US" sz="2000" dirty="0"/>
              <a:t>Recover image motion at each pixel from </a:t>
            </a:r>
            <a:r>
              <a:rPr lang="en-US" sz="2000" dirty="0" err="1"/>
              <a:t>spatio</a:t>
            </a:r>
            <a:r>
              <a:rPr lang="en-US" sz="2000" dirty="0"/>
              <a:t>-temporal image brightness variations</a:t>
            </a:r>
            <a:endParaRPr lang="en-US" dirty="0"/>
          </a:p>
        </p:txBody>
      </p:sp>
      <p:sp>
        <p:nvSpPr>
          <p:cNvPr id="6149" name="Rectangle 34"/>
          <p:cNvSpPr>
            <a:spLocks noChangeArrowheads="1"/>
          </p:cNvSpPr>
          <p:nvPr/>
        </p:nvSpPr>
        <p:spPr bwMode="auto">
          <a:xfrm>
            <a:off x="628650" y="5943507"/>
            <a:ext cx="81985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dirty="0"/>
              <a:t>B. Lucas and T. </a:t>
            </a:r>
            <a:r>
              <a:rPr lang="en-US" sz="1600" dirty="0" err="1"/>
              <a:t>Kanade</a:t>
            </a:r>
            <a:r>
              <a:rPr lang="en-US" sz="1600" dirty="0"/>
              <a:t>. </a:t>
            </a:r>
            <a:r>
              <a:rPr lang="en-US" sz="1600" dirty="0">
                <a:hlinkClick r:id="" action="ppaction://noaction"/>
              </a:rPr>
              <a:t>An iterative image registration technique with an application to</a:t>
            </a:r>
          </a:p>
          <a:p>
            <a:r>
              <a:rPr lang="en-US" sz="1600" dirty="0">
                <a:hlinkClick r:id="" action="ppaction://noaction"/>
              </a:rPr>
              <a:t>stereo vision.</a:t>
            </a:r>
            <a:r>
              <a:rPr lang="en-US" sz="1600" dirty="0"/>
              <a:t> In </a:t>
            </a:r>
            <a:r>
              <a:rPr lang="en-US" sz="1600" i="1" dirty="0"/>
              <a:t>Proceedings of the International Joint Conference on Artificial Intelligence</a:t>
            </a:r>
            <a:r>
              <a:rPr lang="en-US" sz="1600" dirty="0"/>
              <a:t>, 1981.</a:t>
            </a:r>
          </a:p>
        </p:txBody>
      </p:sp>
      <p:sp>
        <p:nvSpPr>
          <p:cNvPr id="6150" name="TextBox 4"/>
          <p:cNvSpPr txBox="1">
            <a:spLocks noChangeArrowheads="1"/>
          </p:cNvSpPr>
          <p:nvPr/>
        </p:nvSpPr>
        <p:spPr bwMode="auto">
          <a:xfrm>
            <a:off x="1600200" y="5181600"/>
            <a:ext cx="5508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Two problems, one registration method</a:t>
            </a:r>
          </a:p>
        </p:txBody>
      </p:sp>
    </p:spTree>
    <p:extLst>
      <p:ext uri="{BB962C8B-B14F-4D97-AF65-F5344CB8AC3E}">
        <p14:creationId xmlns:p14="http://schemas.microsoft.com/office/powerpoint/2010/main" val="793919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tracking</a:t>
            </a:r>
          </a:p>
        </p:txBody>
      </p:sp>
      <p:sp>
        <p:nvSpPr>
          <p:cNvPr id="717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Many problems, such as structure from motion require matching points</a:t>
            </a:r>
          </a:p>
          <a:p>
            <a:r>
              <a:rPr lang="en-US"/>
              <a:t>If motion is small, tracking is an easy way to get them</a:t>
            </a:r>
          </a:p>
        </p:txBody>
      </p:sp>
      <p:pic>
        <p:nvPicPr>
          <p:cNvPr id="717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81400"/>
            <a:ext cx="4876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0" y="3246718"/>
            <a:ext cx="3784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7823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tracking -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5814"/>
            <a:ext cx="8229600" cy="4497386"/>
          </a:xfrm>
        </p:spPr>
        <p:txBody>
          <a:bodyPr/>
          <a:lstStyle/>
          <a:p>
            <a:r>
              <a:rPr lang="en-US" dirty="0"/>
              <a:t>Figure out which features can be tracked</a:t>
            </a:r>
          </a:p>
          <a:p>
            <a:r>
              <a:rPr lang="en-US" dirty="0"/>
              <a:t>Efficiently track across frames</a:t>
            </a:r>
          </a:p>
          <a:p>
            <a:r>
              <a:rPr lang="en-US" dirty="0"/>
              <a:t>Some points may change appearance over time (e.g., due to rotation, moving into shadows, etc.)</a:t>
            </a:r>
          </a:p>
          <a:p>
            <a:r>
              <a:rPr lang="en-US" dirty="0"/>
              <a:t>Drift: small errors can accumulate as appearance model is updated</a:t>
            </a:r>
          </a:p>
          <a:p>
            <a:r>
              <a:rPr lang="en-US" dirty="0"/>
              <a:t>Points may appear or disappear: need to be able to add/delete tracked points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7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 dirty="0"/>
              <a:t>Feature tracking</a:t>
            </a:r>
            <a:endParaRPr lang="en-US" sz="4200" dirty="0"/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199" y="3581400"/>
            <a:ext cx="9360647" cy="990600"/>
          </a:xfrm>
        </p:spPr>
        <p:txBody>
          <a:bodyPr/>
          <a:lstStyle/>
          <a:p>
            <a:pPr eaLnBrk="1" hangingPunct="1"/>
            <a:r>
              <a:rPr lang="en-US" sz="2800" dirty="0"/>
              <a:t>Given two subsequent frames, estimate the point translation</a:t>
            </a:r>
          </a:p>
        </p:txBody>
      </p:sp>
      <p:sp>
        <p:nvSpPr>
          <p:cNvPr id="9221" name="Rectangle 4"/>
          <p:cNvSpPr>
            <a:spLocks noChangeArrowheads="1"/>
          </p:cNvSpPr>
          <p:nvPr/>
        </p:nvSpPr>
        <p:spPr bwMode="auto">
          <a:xfrm>
            <a:off x="1692835" y="1443037"/>
            <a:ext cx="22098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2" name="Oval 5"/>
          <p:cNvSpPr>
            <a:spLocks noChangeArrowheads="1"/>
          </p:cNvSpPr>
          <p:nvPr/>
        </p:nvSpPr>
        <p:spPr bwMode="auto">
          <a:xfrm>
            <a:off x="2226235" y="1976437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3" name="Oval 6"/>
          <p:cNvSpPr>
            <a:spLocks noChangeArrowheads="1"/>
          </p:cNvSpPr>
          <p:nvPr/>
        </p:nvSpPr>
        <p:spPr bwMode="auto">
          <a:xfrm>
            <a:off x="3140635" y="1976437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4" name="Oval 7"/>
          <p:cNvSpPr>
            <a:spLocks noChangeArrowheads="1"/>
          </p:cNvSpPr>
          <p:nvPr/>
        </p:nvSpPr>
        <p:spPr bwMode="auto">
          <a:xfrm>
            <a:off x="2226235" y="2509837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5" name="Oval 8"/>
          <p:cNvSpPr>
            <a:spLocks noChangeArrowheads="1"/>
          </p:cNvSpPr>
          <p:nvPr/>
        </p:nvSpPr>
        <p:spPr bwMode="auto">
          <a:xfrm>
            <a:off x="3140635" y="2509837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302435" y="1824037"/>
            <a:ext cx="1066800" cy="968375"/>
            <a:chOff x="1488" y="1008"/>
            <a:chExt cx="672" cy="610"/>
          </a:xfrm>
        </p:grpSpPr>
        <p:sp>
          <p:nvSpPr>
            <p:cNvPr id="9235" name="Line 10"/>
            <p:cNvSpPr>
              <a:spLocks noChangeShapeType="1"/>
            </p:cNvSpPr>
            <p:nvPr/>
          </p:nvSpPr>
          <p:spPr bwMode="auto">
            <a:xfrm flipV="1">
              <a:off x="1488" y="1008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6" name="Line 11"/>
            <p:cNvSpPr>
              <a:spLocks noChangeShapeType="1"/>
            </p:cNvSpPr>
            <p:nvPr/>
          </p:nvSpPr>
          <p:spPr bwMode="auto">
            <a:xfrm>
              <a:off x="1488" y="1461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7" name="Line 12"/>
            <p:cNvSpPr>
              <a:spLocks noChangeShapeType="1"/>
            </p:cNvSpPr>
            <p:nvPr/>
          </p:nvSpPr>
          <p:spPr bwMode="auto">
            <a:xfrm>
              <a:off x="2063" y="1152"/>
              <a:ext cx="97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8" name="Line 13"/>
            <p:cNvSpPr>
              <a:spLocks noChangeShapeType="1"/>
            </p:cNvSpPr>
            <p:nvPr/>
          </p:nvSpPr>
          <p:spPr bwMode="auto">
            <a:xfrm flipH="1">
              <a:off x="2043" y="1495"/>
              <a:ext cx="0" cy="1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586" name="Rectangle 14"/>
          <p:cNvSpPr>
            <a:spLocks noChangeArrowheads="1"/>
          </p:cNvSpPr>
          <p:nvPr/>
        </p:nvSpPr>
        <p:spPr bwMode="auto">
          <a:xfrm>
            <a:off x="5045635" y="1443037"/>
            <a:ext cx="22098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Oval 15"/>
          <p:cNvSpPr>
            <a:spLocks noChangeArrowheads="1"/>
          </p:cNvSpPr>
          <p:nvPr/>
        </p:nvSpPr>
        <p:spPr bwMode="auto">
          <a:xfrm>
            <a:off x="5807635" y="1785937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Oval 16"/>
          <p:cNvSpPr>
            <a:spLocks noChangeArrowheads="1"/>
          </p:cNvSpPr>
          <p:nvPr/>
        </p:nvSpPr>
        <p:spPr bwMode="auto">
          <a:xfrm>
            <a:off x="6722035" y="2166937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9" name="Oval 17"/>
          <p:cNvSpPr>
            <a:spLocks noChangeArrowheads="1"/>
          </p:cNvSpPr>
          <p:nvPr/>
        </p:nvSpPr>
        <p:spPr bwMode="auto">
          <a:xfrm>
            <a:off x="5883835" y="2505075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90" name="Oval 18"/>
          <p:cNvSpPr>
            <a:spLocks noChangeArrowheads="1"/>
          </p:cNvSpPr>
          <p:nvPr/>
        </p:nvSpPr>
        <p:spPr bwMode="auto">
          <a:xfrm>
            <a:off x="6569635" y="2705100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7571" name="Rectangle 19"/>
          <p:cNvSpPr>
            <a:spLocks noChangeArrowheads="1"/>
          </p:cNvSpPr>
          <p:nvPr/>
        </p:nvSpPr>
        <p:spPr bwMode="auto">
          <a:xfrm>
            <a:off x="76200" y="4495800"/>
            <a:ext cx="82296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/>
              <a:t>Key assumptions of Lucas-</a:t>
            </a:r>
            <a:r>
              <a:rPr lang="en-US" sz="2800" dirty="0" err="1"/>
              <a:t>Kanade</a:t>
            </a:r>
            <a:r>
              <a:rPr lang="en-US" sz="2800" dirty="0"/>
              <a:t> Tracker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b="1" dirty="0"/>
              <a:t>Brightness constancy:  </a:t>
            </a:r>
            <a:r>
              <a:rPr lang="en-US" sz="2000" dirty="0"/>
              <a:t>projection of the same point looks the same in every frame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b="1" dirty="0"/>
              <a:t>Small motion:</a:t>
            </a:r>
            <a:r>
              <a:rPr lang="en-US" sz="2000" dirty="0"/>
              <a:t>  points do not move very far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b="1" dirty="0"/>
              <a:t>Spatial coherence:</a:t>
            </a:r>
            <a:r>
              <a:rPr lang="en-US" sz="2000" dirty="0"/>
              <a:t> points move like their neighbors</a:t>
            </a:r>
          </a:p>
        </p:txBody>
      </p:sp>
      <p:sp>
        <p:nvSpPr>
          <p:cNvPr id="9233" name="Text Box 20"/>
          <p:cNvSpPr txBox="1">
            <a:spLocks noChangeArrowheads="1"/>
          </p:cNvSpPr>
          <p:nvPr/>
        </p:nvSpPr>
        <p:spPr bwMode="auto">
          <a:xfrm>
            <a:off x="2226235" y="3119437"/>
            <a:ext cx="1003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i="1">
                <a:latin typeface="Times New Roman" pitchFamily="18" charset="0"/>
              </a:rPr>
              <a:t>I</a:t>
            </a:r>
            <a:r>
              <a:rPr lang="en-US" sz="2400">
                <a:latin typeface="Times New Roman" pitchFamily="18" charset="0"/>
              </a:rPr>
              <a:t>(</a:t>
            </a:r>
            <a:r>
              <a:rPr lang="en-US" sz="2400" i="1">
                <a:latin typeface="Times New Roman" pitchFamily="18" charset="0"/>
              </a:rPr>
              <a:t>x</a:t>
            </a:r>
            <a:r>
              <a:rPr lang="en-US" sz="2400">
                <a:latin typeface="Times New Roman" pitchFamily="18" charset="0"/>
              </a:rPr>
              <a:t>,</a:t>
            </a:r>
            <a:r>
              <a:rPr lang="en-US" sz="2400" i="1">
                <a:latin typeface="Times New Roman" pitchFamily="18" charset="0"/>
              </a:rPr>
              <a:t>y</a:t>
            </a:r>
            <a:r>
              <a:rPr lang="en-US" sz="2400">
                <a:latin typeface="Times New Roman" pitchFamily="18" charset="0"/>
              </a:rPr>
              <a:t>,</a:t>
            </a:r>
            <a:r>
              <a:rPr lang="en-US" sz="2400" i="1">
                <a:latin typeface="Times New Roman" pitchFamily="18" charset="0"/>
              </a:rPr>
              <a:t>t</a:t>
            </a:r>
            <a:r>
              <a:rPr lang="en-US" sz="2400">
                <a:latin typeface="Times New Roman" pitchFamily="18" charset="0"/>
              </a:rPr>
              <a:t>)</a:t>
            </a:r>
          </a:p>
        </p:txBody>
      </p:sp>
      <p:sp>
        <p:nvSpPr>
          <p:cNvPr id="24593" name="Text Box 21"/>
          <p:cNvSpPr txBox="1">
            <a:spLocks noChangeArrowheads="1"/>
          </p:cNvSpPr>
          <p:nvPr/>
        </p:nvSpPr>
        <p:spPr bwMode="auto">
          <a:xfrm>
            <a:off x="5502835" y="3119437"/>
            <a:ext cx="13668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i="1">
                <a:latin typeface="Times New Roman" pitchFamily="18" charset="0"/>
              </a:rPr>
              <a:t>I</a:t>
            </a:r>
            <a:r>
              <a:rPr lang="en-US" sz="2400">
                <a:latin typeface="Times New Roman" pitchFamily="18" charset="0"/>
              </a:rPr>
              <a:t>(</a:t>
            </a:r>
            <a:r>
              <a:rPr lang="en-US" sz="2400" i="1">
                <a:latin typeface="Times New Roman" pitchFamily="18" charset="0"/>
              </a:rPr>
              <a:t>x</a:t>
            </a:r>
            <a:r>
              <a:rPr lang="en-US" sz="2400">
                <a:latin typeface="Times New Roman" pitchFamily="18" charset="0"/>
              </a:rPr>
              <a:t>,</a:t>
            </a:r>
            <a:r>
              <a:rPr lang="en-US" sz="2400" i="1">
                <a:latin typeface="Times New Roman" pitchFamily="18" charset="0"/>
              </a:rPr>
              <a:t>y</a:t>
            </a:r>
            <a:r>
              <a:rPr lang="en-US" sz="2400">
                <a:latin typeface="Times New Roman" pitchFamily="18" charset="0"/>
              </a:rPr>
              <a:t>,</a:t>
            </a:r>
            <a:r>
              <a:rPr lang="en-US" sz="2400" i="1">
                <a:latin typeface="Times New Roman" pitchFamily="18" charset="0"/>
              </a:rPr>
              <a:t>t+1</a:t>
            </a:r>
            <a:r>
              <a:rPr lang="en-US" sz="2400">
                <a:latin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63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6" grpId="0" animBg="1"/>
      <p:bldP spid="24587" grpId="0" animBg="1"/>
      <p:bldP spid="24588" grpId="0" animBg="1"/>
      <p:bldP spid="24589" grpId="0" animBg="1"/>
      <p:bldP spid="24590" grpId="0" animBg="1"/>
      <p:bldP spid="407571" grpId="0" build="p" bldLvl="2"/>
      <p:bldP spid="2459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ct 4"/>
          <p:cNvGraphicFramePr>
            <a:graphicFrameLocks noChangeAspect="1"/>
          </p:cNvGraphicFramePr>
          <p:nvPr/>
        </p:nvGraphicFramePr>
        <p:xfrm>
          <a:off x="1398588" y="4981575"/>
          <a:ext cx="61436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908080" imgH="241200" progId="Equation.3">
                  <p:embed/>
                </p:oleObj>
              </mc:Choice>
              <mc:Fallback>
                <p:oleObj name="Equation" r:id="rId6" imgW="2908080" imgH="241200" progId="Equation.3">
                  <p:embed/>
                  <p:pic>
                    <p:nvPicPr>
                      <p:cNvPr id="3" name="Object 4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8588" y="4981575"/>
                        <a:ext cx="6143625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27050" y="2852738"/>
            <a:ext cx="7772400" cy="1360487"/>
          </a:xfrm>
        </p:spPr>
        <p:txBody>
          <a:bodyPr/>
          <a:lstStyle/>
          <a:p>
            <a:pPr eaLnBrk="1" hangingPunct="1"/>
            <a:r>
              <a:rPr lang="en-US"/>
              <a:t>Brightness Constancy Equation:</a:t>
            </a:r>
          </a:p>
        </p:txBody>
      </p:sp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2139950" y="3505200"/>
          <a:ext cx="4725988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90640" imgH="203040" progId="Equation.3">
                  <p:embed/>
                </p:oleObj>
              </mc:Choice>
              <mc:Fallback>
                <p:oleObj name="Equation" r:id="rId8" imgW="1790640" imgH="203040" progId="Equation.3">
                  <p:embed/>
                  <p:pic>
                    <p:nvPicPr>
                      <p:cNvPr id="1027" name="Object 3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9950" y="3505200"/>
                        <a:ext cx="4725988" cy="531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05" name="Rectangle 5"/>
          <p:cNvSpPr>
            <a:spLocks noChangeArrowheads="1"/>
          </p:cNvSpPr>
          <p:nvPr/>
        </p:nvSpPr>
        <p:spPr bwMode="auto">
          <a:xfrm>
            <a:off x="527050" y="4114800"/>
            <a:ext cx="861695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000"/>
              <a:t>Take Taylor expansion of </a:t>
            </a:r>
            <a:r>
              <a:rPr lang="en-US" sz="2000" i="1">
                <a:latin typeface="Times New Roman" pitchFamily="18" charset="0"/>
                <a:cs typeface="Times New Roman" pitchFamily="18" charset="0"/>
              </a:rPr>
              <a:t>I(x+u, y+v, t+1)</a:t>
            </a:r>
            <a:r>
              <a:rPr lang="en-US" sz="2000"/>
              <a:t> at </a:t>
            </a:r>
            <a:r>
              <a:rPr lang="en-US" sz="2000" i="1">
                <a:latin typeface="Times New Roman" pitchFamily="18" charset="0"/>
                <a:cs typeface="Times New Roman" pitchFamily="18" charset="0"/>
              </a:rPr>
              <a:t>(x,y,t)</a:t>
            </a:r>
            <a:r>
              <a:rPr lang="en-US" sz="2000"/>
              <a:t> to linearize the right side:</a:t>
            </a:r>
          </a:p>
        </p:txBody>
      </p:sp>
      <p:graphicFrame>
        <p:nvGraphicFramePr>
          <p:cNvPr id="1028" name="Object 6"/>
          <p:cNvGraphicFramePr>
            <a:graphicFrameLocks noChangeAspect="1"/>
          </p:cNvGraphicFramePr>
          <p:nvPr/>
        </p:nvGraphicFramePr>
        <p:xfrm>
          <a:off x="4672013" y="44005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4120" imgH="215640" progId="Equation.3">
                  <p:embed/>
                </p:oleObj>
              </mc:Choice>
              <mc:Fallback>
                <p:oleObj name="Equation" r:id="rId10" imgW="114120" imgH="215640" progId="Equation.3">
                  <p:embed/>
                  <p:pic>
                    <p:nvPicPr>
                      <p:cNvPr id="1028" name="Object 6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2013" y="44005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5" name="Rectangle 7"/>
          <p:cNvSpPr>
            <a:spLocks noGrp="1" noChangeArrowheads="1"/>
          </p:cNvSpPr>
          <p:nvPr>
            <p:ph type="title"/>
          </p:nvPr>
        </p:nvSpPr>
        <p:spPr>
          <a:xfrm>
            <a:off x="646580" y="-5556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/>
              <a:t>The brightness constancy constraint</a:t>
            </a:r>
          </a:p>
        </p:txBody>
      </p:sp>
      <p:sp>
        <p:nvSpPr>
          <p:cNvPr id="1036" name="Rectangle 8"/>
          <p:cNvSpPr>
            <a:spLocks noChangeArrowheads="1"/>
          </p:cNvSpPr>
          <p:nvPr/>
        </p:nvSpPr>
        <p:spPr bwMode="auto">
          <a:xfrm>
            <a:off x="1752600" y="990600"/>
            <a:ext cx="22098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7" name="Oval 9"/>
          <p:cNvSpPr>
            <a:spLocks noChangeArrowheads="1"/>
          </p:cNvSpPr>
          <p:nvPr/>
        </p:nvSpPr>
        <p:spPr bwMode="auto">
          <a:xfrm>
            <a:off x="2286000" y="1371600"/>
            <a:ext cx="76200" cy="762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8" name="Line 10"/>
          <p:cNvSpPr>
            <a:spLocks noChangeShapeType="1"/>
          </p:cNvSpPr>
          <p:nvPr/>
        </p:nvSpPr>
        <p:spPr bwMode="auto">
          <a:xfrm>
            <a:off x="2360613" y="1447800"/>
            <a:ext cx="306387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9" name="Rectangle 11"/>
          <p:cNvSpPr>
            <a:spLocks noChangeArrowheads="1"/>
          </p:cNvSpPr>
          <p:nvPr/>
        </p:nvSpPr>
        <p:spPr bwMode="auto">
          <a:xfrm>
            <a:off x="5105400" y="990600"/>
            <a:ext cx="22098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0" name="Oval 12"/>
          <p:cNvSpPr>
            <a:spLocks noChangeArrowheads="1"/>
          </p:cNvSpPr>
          <p:nvPr/>
        </p:nvSpPr>
        <p:spPr bwMode="auto">
          <a:xfrm>
            <a:off x="6019800" y="1676400"/>
            <a:ext cx="76200" cy="762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041" name="Picture 13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88" y="1789113"/>
            <a:ext cx="1243012" cy="1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14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1173163"/>
            <a:ext cx="463550" cy="1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3" name="Picture 15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063" y="1371600"/>
            <a:ext cx="2065337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" name="Text Box 16"/>
          <p:cNvSpPr txBox="1">
            <a:spLocks noChangeArrowheads="1"/>
          </p:cNvSpPr>
          <p:nvPr/>
        </p:nvSpPr>
        <p:spPr bwMode="auto">
          <a:xfrm>
            <a:off x="2667000" y="2211388"/>
            <a:ext cx="1003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i="1">
                <a:latin typeface="Times New Roman" pitchFamily="18" charset="0"/>
              </a:rPr>
              <a:t>I</a:t>
            </a:r>
            <a:r>
              <a:rPr lang="en-US" sz="2400">
                <a:latin typeface="Times New Roman" pitchFamily="18" charset="0"/>
              </a:rPr>
              <a:t>(</a:t>
            </a:r>
            <a:r>
              <a:rPr lang="en-US" sz="2400" i="1">
                <a:latin typeface="Times New Roman" pitchFamily="18" charset="0"/>
              </a:rPr>
              <a:t>x</a:t>
            </a:r>
            <a:r>
              <a:rPr lang="en-US" sz="2400">
                <a:latin typeface="Times New Roman" pitchFamily="18" charset="0"/>
              </a:rPr>
              <a:t>,</a:t>
            </a:r>
            <a:r>
              <a:rPr lang="en-US" sz="2400" i="1">
                <a:latin typeface="Times New Roman" pitchFamily="18" charset="0"/>
              </a:rPr>
              <a:t>y</a:t>
            </a:r>
            <a:r>
              <a:rPr lang="en-US" sz="2400">
                <a:latin typeface="Times New Roman" pitchFamily="18" charset="0"/>
              </a:rPr>
              <a:t>,</a:t>
            </a:r>
            <a:r>
              <a:rPr lang="en-US" sz="2400" i="1">
                <a:latin typeface="Times New Roman" pitchFamily="18" charset="0"/>
              </a:rPr>
              <a:t>t</a:t>
            </a:r>
            <a:r>
              <a:rPr lang="en-US" sz="2400">
                <a:latin typeface="Times New Roman" pitchFamily="18" charset="0"/>
              </a:rPr>
              <a:t>)</a:t>
            </a:r>
          </a:p>
        </p:txBody>
      </p:sp>
      <p:sp>
        <p:nvSpPr>
          <p:cNvPr id="1045" name="Text Box 17"/>
          <p:cNvSpPr txBox="1">
            <a:spLocks noChangeArrowheads="1"/>
          </p:cNvSpPr>
          <p:nvPr/>
        </p:nvSpPr>
        <p:spPr bwMode="auto">
          <a:xfrm>
            <a:off x="6019800" y="2211388"/>
            <a:ext cx="13668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i="1">
                <a:latin typeface="Times New Roman" pitchFamily="18" charset="0"/>
              </a:rPr>
              <a:t>I</a:t>
            </a:r>
            <a:r>
              <a:rPr lang="en-US" sz="2400">
                <a:latin typeface="Times New Roman" pitchFamily="18" charset="0"/>
              </a:rPr>
              <a:t>(</a:t>
            </a:r>
            <a:r>
              <a:rPr lang="en-US" sz="2400" i="1">
                <a:latin typeface="Times New Roman" pitchFamily="18" charset="0"/>
              </a:rPr>
              <a:t>x</a:t>
            </a:r>
            <a:r>
              <a:rPr lang="en-US" sz="2400">
                <a:latin typeface="Times New Roman" pitchFamily="18" charset="0"/>
              </a:rPr>
              <a:t>,</a:t>
            </a:r>
            <a:r>
              <a:rPr lang="en-US" sz="2400" i="1">
                <a:latin typeface="Times New Roman" pitchFamily="18" charset="0"/>
              </a:rPr>
              <a:t>y</a:t>
            </a:r>
            <a:r>
              <a:rPr lang="en-US" sz="2400">
                <a:latin typeface="Times New Roman" pitchFamily="18" charset="0"/>
              </a:rPr>
              <a:t>,</a:t>
            </a:r>
            <a:r>
              <a:rPr lang="en-US" sz="2400" i="1">
                <a:latin typeface="Times New Roman" pitchFamily="18" charset="0"/>
              </a:rPr>
              <a:t>t+1</a:t>
            </a:r>
            <a:r>
              <a:rPr lang="en-US" sz="2400">
                <a:latin typeface="Times New Roman" pitchFamily="18" charset="0"/>
              </a:rPr>
              <a:t>)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593725" y="6157913"/>
            <a:ext cx="3916363" cy="571500"/>
            <a:chOff x="1063" y="3460"/>
            <a:chExt cx="2901" cy="398"/>
          </a:xfrm>
        </p:grpSpPr>
        <p:graphicFrame>
          <p:nvGraphicFramePr>
            <p:cNvPr id="1031" name="Object 19"/>
            <p:cNvGraphicFramePr>
              <a:graphicFrameLocks noChangeAspect="1"/>
            </p:cNvGraphicFramePr>
            <p:nvPr/>
          </p:nvGraphicFramePr>
          <p:xfrm>
            <a:off x="1918" y="3460"/>
            <a:ext cx="2046" cy="3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231560" imgH="241200" progId="Equation.3">
                    <p:embed/>
                  </p:oleObj>
                </mc:Choice>
                <mc:Fallback>
                  <p:oleObj name="Equation" r:id="rId15" imgW="1231560" imgH="241200" progId="Equation.3">
                    <p:embed/>
                    <p:pic>
                      <p:nvPicPr>
                        <p:cNvPr id="1031" name="Object 19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8" y="3460"/>
                          <a:ext cx="2046" cy="3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accent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1" name="Rectangle 20"/>
            <p:cNvSpPr>
              <a:spLocks noChangeArrowheads="1"/>
            </p:cNvSpPr>
            <p:nvPr/>
          </p:nvSpPr>
          <p:spPr bwMode="auto">
            <a:xfrm>
              <a:off x="1063" y="3521"/>
              <a:ext cx="479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90000"/>
                </a:lnSpc>
              </a:pPr>
              <a:r>
                <a:rPr lang="en-US" sz="2400" dirty="0"/>
                <a:t>So:</a:t>
              </a:r>
              <a:endParaRPr lang="en-US" sz="24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09621" name="Rectangle 21"/>
          <p:cNvSpPr>
            <a:spLocks noChangeArrowheads="1"/>
          </p:cNvSpPr>
          <p:nvPr/>
        </p:nvSpPr>
        <p:spPr bwMode="auto">
          <a:xfrm>
            <a:off x="5410200" y="4953000"/>
            <a:ext cx="381000" cy="53340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22" name="Text Box 22"/>
          <p:cNvSpPr txBox="1">
            <a:spLocks noChangeArrowheads="1"/>
          </p:cNvSpPr>
          <p:nvPr/>
        </p:nvSpPr>
        <p:spPr bwMode="auto">
          <a:xfrm>
            <a:off x="4267200" y="4572000"/>
            <a:ext cx="3048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/>
              <a:t>Image derivative along x</a:t>
            </a:r>
          </a:p>
        </p:txBody>
      </p:sp>
      <p:graphicFrame>
        <p:nvGraphicFramePr>
          <p:cNvPr id="409625" name="Object 25"/>
          <p:cNvGraphicFramePr>
            <a:graphicFrameLocks noChangeAspect="1"/>
          </p:cNvGraphicFramePr>
          <p:nvPr/>
        </p:nvGraphicFramePr>
        <p:xfrm>
          <a:off x="4724400" y="6096000"/>
          <a:ext cx="304800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307880" imgH="253800" progId="Equation.3">
                  <p:embed/>
                </p:oleObj>
              </mc:Choice>
              <mc:Fallback>
                <p:oleObj name="Equation" r:id="rId17" imgW="1307880" imgH="253800" progId="Equation.3">
                  <p:embed/>
                  <p:pic>
                    <p:nvPicPr>
                      <p:cNvPr id="409625" name="Object 25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6096000"/>
                        <a:ext cx="3048000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7251700" y="4953000"/>
            <a:ext cx="381000" cy="53340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1438275" y="5562600"/>
          <a:ext cx="60610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869920" imgH="241200" progId="Equation.3">
                  <p:embed/>
                </p:oleObj>
              </mc:Choice>
              <mc:Fallback>
                <p:oleObj name="Equation" r:id="rId19" imgW="2869920" imgH="241200" progId="Equation.3">
                  <p:embed/>
                  <p:pic>
                    <p:nvPicPr>
                      <p:cNvPr id="4" name="Object 6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8275" y="5562600"/>
                        <a:ext cx="6061075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22"/>
          <p:cNvSpPr txBox="1">
            <a:spLocks noChangeArrowheads="1"/>
          </p:cNvSpPr>
          <p:nvPr/>
        </p:nvSpPr>
        <p:spPr bwMode="auto">
          <a:xfrm>
            <a:off x="6858000" y="4572000"/>
            <a:ext cx="3048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/>
              <a:t>Difference over frames</a:t>
            </a:r>
          </a:p>
        </p:txBody>
      </p:sp>
    </p:spTree>
    <p:extLst>
      <p:ext uri="{BB962C8B-B14F-4D97-AF65-F5344CB8AC3E}">
        <p14:creationId xmlns:p14="http://schemas.microsoft.com/office/powerpoint/2010/main" val="187353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05" grpId="0"/>
      <p:bldP spid="409621" grpId="0" animBg="1"/>
      <p:bldP spid="409622" grpId="0"/>
      <p:bldP spid="26" grpId="0" animBg="1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Things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5410200" cy="4678363"/>
          </a:xfrm>
        </p:spPr>
        <p:txBody>
          <a:bodyPr/>
          <a:lstStyle/>
          <a:p>
            <a:r>
              <a:rPr lang="en-US" sz="2800" dirty="0" err="1"/>
              <a:t>Keypoint</a:t>
            </a:r>
            <a:r>
              <a:rPr lang="en-US" sz="2800" dirty="0"/>
              <a:t> detection: repeatable and distinctive</a:t>
            </a:r>
          </a:p>
          <a:p>
            <a:pPr lvl="1"/>
            <a:r>
              <a:rPr lang="en-US" sz="2400" dirty="0"/>
              <a:t>Corners, blobs, stable regions</a:t>
            </a:r>
          </a:p>
          <a:p>
            <a:pPr lvl="1"/>
            <a:r>
              <a:rPr lang="en-US" sz="2400" dirty="0"/>
              <a:t>Harris, </a:t>
            </a:r>
            <a:r>
              <a:rPr lang="en-US" sz="2400" dirty="0" err="1"/>
              <a:t>DoG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Descriptors: robust and selective</a:t>
            </a:r>
          </a:p>
          <a:p>
            <a:pPr lvl="1"/>
            <a:r>
              <a:rPr lang="en-US" sz="2400" dirty="0"/>
              <a:t>spatial histograms of orientation</a:t>
            </a:r>
          </a:p>
          <a:p>
            <a:pPr lvl="1"/>
            <a:r>
              <a:rPr lang="en-US" sz="2400" dirty="0"/>
              <a:t>SIFT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74756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47800"/>
            <a:ext cx="2781300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3124200" cy="136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816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301875"/>
            <a:ext cx="8153400" cy="685800"/>
          </a:xfrm>
        </p:spPr>
        <p:txBody>
          <a:bodyPr/>
          <a:lstStyle/>
          <a:p>
            <a:pPr eaLnBrk="1" hangingPunct="1"/>
            <a:r>
              <a:rPr lang="en-US" sz="2400"/>
              <a:t>How many equations and unknowns per pixel?</a:t>
            </a:r>
          </a:p>
        </p:txBody>
      </p:sp>
      <p:sp>
        <p:nvSpPr>
          <p:cNvPr id="411657" name="Rectangle 9"/>
          <p:cNvSpPr>
            <a:spLocks noChangeArrowheads="1"/>
          </p:cNvSpPr>
          <p:nvPr/>
        </p:nvSpPr>
        <p:spPr bwMode="auto">
          <a:xfrm>
            <a:off x="304800" y="3368675"/>
            <a:ext cx="8077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400"/>
              <a:t>The component of the motion perpendicular to the gradient (i.e., parallel to the edge) cannot be measured</a:t>
            </a:r>
          </a:p>
        </p:txBody>
      </p:sp>
      <p:sp>
        <p:nvSpPr>
          <p:cNvPr id="411659" name="Line 11"/>
          <p:cNvSpPr>
            <a:spLocks noChangeShapeType="1"/>
          </p:cNvSpPr>
          <p:nvPr/>
        </p:nvSpPr>
        <p:spPr bwMode="auto">
          <a:xfrm>
            <a:off x="5562600" y="5121275"/>
            <a:ext cx="1371600" cy="1371600"/>
          </a:xfrm>
          <a:prstGeom prst="line">
            <a:avLst/>
          </a:prstGeom>
          <a:noFill/>
          <a:ln w="2540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660" name="Line 12"/>
          <p:cNvSpPr>
            <a:spLocks noChangeShapeType="1"/>
          </p:cNvSpPr>
          <p:nvPr/>
        </p:nvSpPr>
        <p:spPr bwMode="auto">
          <a:xfrm flipV="1">
            <a:off x="6324600" y="5045075"/>
            <a:ext cx="685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661" name="Line 13"/>
          <p:cNvSpPr>
            <a:spLocks noChangeShapeType="1"/>
          </p:cNvSpPr>
          <p:nvPr/>
        </p:nvSpPr>
        <p:spPr bwMode="auto">
          <a:xfrm>
            <a:off x="6324600" y="5730875"/>
            <a:ext cx="1295400" cy="13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662" name="Text Box 14"/>
          <p:cNvSpPr txBox="1">
            <a:spLocks noChangeArrowheads="1"/>
          </p:cNvSpPr>
          <p:nvPr/>
        </p:nvSpPr>
        <p:spPr bwMode="auto">
          <a:xfrm>
            <a:off x="7010400" y="6338888"/>
            <a:ext cx="704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edge</a:t>
            </a:r>
          </a:p>
        </p:txBody>
      </p:sp>
      <p:sp>
        <p:nvSpPr>
          <p:cNvPr id="411663" name="Text Box 15"/>
          <p:cNvSpPr txBox="1">
            <a:spLocks noChangeArrowheads="1"/>
          </p:cNvSpPr>
          <p:nvPr/>
        </p:nvSpPr>
        <p:spPr bwMode="auto">
          <a:xfrm>
            <a:off x="7315200" y="5043488"/>
            <a:ext cx="635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(</a:t>
            </a:r>
            <a:r>
              <a:rPr lang="en-US" i="1"/>
              <a:t>u</a:t>
            </a:r>
            <a:r>
              <a:rPr lang="en-US"/>
              <a:t>,</a:t>
            </a:r>
            <a:r>
              <a:rPr lang="en-US" i="1"/>
              <a:t>v</a:t>
            </a:r>
            <a:r>
              <a:rPr lang="en-US"/>
              <a:t>)</a:t>
            </a:r>
          </a:p>
        </p:txBody>
      </p:sp>
      <p:sp>
        <p:nvSpPr>
          <p:cNvPr id="411664" name="Line 16"/>
          <p:cNvSpPr>
            <a:spLocks noChangeShapeType="1"/>
          </p:cNvSpPr>
          <p:nvPr/>
        </p:nvSpPr>
        <p:spPr bwMode="auto">
          <a:xfrm>
            <a:off x="6400800" y="5715000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665" name="Text Box 17"/>
          <p:cNvSpPr txBox="1">
            <a:spLocks noChangeArrowheads="1"/>
          </p:cNvSpPr>
          <p:nvPr/>
        </p:nvSpPr>
        <p:spPr bwMode="auto">
          <a:xfrm>
            <a:off x="5867400" y="6019800"/>
            <a:ext cx="771525" cy="36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(</a:t>
            </a:r>
            <a:r>
              <a:rPr lang="en-US" i="1"/>
              <a:t>u</a:t>
            </a:r>
            <a:r>
              <a:rPr lang="en-US"/>
              <a:t>’,</a:t>
            </a:r>
            <a:r>
              <a:rPr lang="en-US" i="1"/>
              <a:t>v</a:t>
            </a:r>
            <a:r>
              <a:rPr lang="en-US"/>
              <a:t>’)</a:t>
            </a:r>
          </a:p>
        </p:txBody>
      </p:sp>
      <p:sp>
        <p:nvSpPr>
          <p:cNvPr id="411666" name="Line 18"/>
          <p:cNvSpPr>
            <a:spLocks noChangeShapeType="1"/>
          </p:cNvSpPr>
          <p:nvPr/>
        </p:nvSpPr>
        <p:spPr bwMode="auto">
          <a:xfrm flipV="1">
            <a:off x="6324600" y="5426075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667" name="Text Box 19"/>
          <p:cNvSpPr txBox="1">
            <a:spLocks noChangeArrowheads="1"/>
          </p:cNvSpPr>
          <p:nvPr/>
        </p:nvSpPr>
        <p:spPr bwMode="auto">
          <a:xfrm>
            <a:off x="6324600" y="4662488"/>
            <a:ext cx="1060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gradient</a:t>
            </a:r>
          </a:p>
        </p:txBody>
      </p:sp>
      <p:sp>
        <p:nvSpPr>
          <p:cNvPr id="411668" name="Text Box 20"/>
          <p:cNvSpPr txBox="1">
            <a:spLocks noChangeArrowheads="1"/>
          </p:cNvSpPr>
          <p:nvPr/>
        </p:nvSpPr>
        <p:spPr bwMode="auto">
          <a:xfrm>
            <a:off x="6858000" y="5899150"/>
            <a:ext cx="13954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(</a:t>
            </a:r>
            <a:r>
              <a:rPr lang="en-US" i="1"/>
              <a:t>u</a:t>
            </a:r>
            <a:r>
              <a:rPr lang="en-US"/>
              <a:t>+</a:t>
            </a:r>
            <a:r>
              <a:rPr lang="en-US" i="1"/>
              <a:t>u</a:t>
            </a:r>
            <a:r>
              <a:rPr lang="en-US"/>
              <a:t>’,</a:t>
            </a:r>
            <a:r>
              <a:rPr lang="en-US" i="1"/>
              <a:t>v</a:t>
            </a:r>
            <a:r>
              <a:rPr lang="en-US"/>
              <a:t>+</a:t>
            </a:r>
            <a:r>
              <a:rPr lang="en-US" i="1"/>
              <a:t>v</a:t>
            </a:r>
            <a:r>
              <a:rPr lang="en-US"/>
              <a:t>’)</a:t>
            </a:r>
          </a:p>
        </p:txBody>
      </p:sp>
      <p:sp>
        <p:nvSpPr>
          <p:cNvPr id="411669" name="Rectangle 21"/>
          <p:cNvSpPr>
            <a:spLocks noChangeArrowheads="1"/>
          </p:cNvSpPr>
          <p:nvPr/>
        </p:nvSpPr>
        <p:spPr bwMode="auto">
          <a:xfrm>
            <a:off x="762000" y="4587875"/>
            <a:ext cx="42021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000"/>
              <a:t>If (</a:t>
            </a:r>
            <a:r>
              <a:rPr lang="en-US" sz="2000" i="1"/>
              <a:t>u</a:t>
            </a:r>
            <a:r>
              <a:rPr lang="en-US" sz="2000"/>
              <a:t>, </a:t>
            </a:r>
            <a:r>
              <a:rPr lang="en-US" sz="2000" i="1"/>
              <a:t>v</a:t>
            </a:r>
            <a:r>
              <a:rPr lang="en-US" sz="2000"/>
              <a:t>) satisfies the equation, </a:t>
            </a:r>
            <a:br>
              <a:rPr lang="en-US" sz="2000"/>
            </a:br>
            <a:r>
              <a:rPr lang="en-US" sz="2000"/>
              <a:t>so does (</a:t>
            </a:r>
            <a:r>
              <a:rPr lang="en-US" sz="2000" i="1"/>
              <a:t>u+u’</a:t>
            </a:r>
            <a:r>
              <a:rPr lang="en-US" sz="2000"/>
              <a:t>, </a:t>
            </a:r>
            <a:r>
              <a:rPr lang="en-US" sz="2000" i="1"/>
              <a:t>v+v’ </a:t>
            </a:r>
            <a:r>
              <a:rPr lang="en-US" sz="2000"/>
              <a:t>) if</a:t>
            </a:r>
            <a:r>
              <a:rPr lang="en-US" sz="2000" b="1"/>
              <a:t> </a:t>
            </a:r>
          </a:p>
        </p:txBody>
      </p:sp>
      <p:sp>
        <p:nvSpPr>
          <p:cNvPr id="411670" name="Rectangle 22"/>
          <p:cNvSpPr>
            <a:spLocks noChangeArrowheads="1"/>
          </p:cNvSpPr>
          <p:nvPr/>
        </p:nvSpPr>
        <p:spPr bwMode="auto">
          <a:xfrm>
            <a:off x="914400" y="2759075"/>
            <a:ext cx="71421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vl="1">
              <a:spcBef>
                <a:spcPct val="20000"/>
              </a:spcBef>
              <a:buFontTx/>
              <a:buChar char="•"/>
            </a:pPr>
            <a:r>
              <a:rPr lang="en-US"/>
              <a:t>One equation (this is a scalar equation!), two unknowns (u,v)</a:t>
            </a:r>
          </a:p>
        </p:txBody>
      </p:sp>
      <p:graphicFrame>
        <p:nvGraphicFramePr>
          <p:cNvPr id="2050" name="Object 23"/>
          <p:cNvGraphicFramePr>
            <a:graphicFrameLocks noChangeAspect="1"/>
          </p:cNvGraphicFramePr>
          <p:nvPr/>
        </p:nvGraphicFramePr>
        <p:xfrm>
          <a:off x="2819400" y="1676400"/>
          <a:ext cx="2605088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253800" progId="Equation.3">
                  <p:embed/>
                </p:oleObj>
              </mc:Choice>
              <mc:Fallback>
                <p:oleObj name="Equation" r:id="rId3" imgW="1117440" imgH="253800" progId="Equation.3">
                  <p:embed/>
                  <p:pic>
                    <p:nvPicPr>
                      <p:cNvPr id="2050" name="Object 23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676400"/>
                        <a:ext cx="2605088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673" name="Object 25"/>
          <p:cNvGraphicFramePr>
            <a:graphicFrameLocks noChangeAspect="1"/>
          </p:cNvGraphicFramePr>
          <p:nvPr/>
        </p:nvGraphicFramePr>
        <p:xfrm>
          <a:off x="1828800" y="5349875"/>
          <a:ext cx="1912938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27000" imgH="241200" progId="Equation.3">
                  <p:embed/>
                </p:oleObj>
              </mc:Choice>
              <mc:Fallback>
                <p:oleObj name="Equation" r:id="rId5" imgW="927000" imgH="241200" progId="Equation.3">
                  <p:embed/>
                  <p:pic>
                    <p:nvPicPr>
                      <p:cNvPr id="411673" name="Object 25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349875"/>
                        <a:ext cx="1912938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" name="Rectangle 18"/>
          <p:cNvSpPr>
            <a:spLocks noChangeArrowheads="1"/>
          </p:cNvSpPr>
          <p:nvPr/>
        </p:nvSpPr>
        <p:spPr bwMode="auto">
          <a:xfrm>
            <a:off x="381000" y="990600"/>
            <a:ext cx="8305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/>
              <a:t>Can we use this equation to recover image motion (u,v) at each pixel?</a:t>
            </a:r>
          </a:p>
        </p:txBody>
      </p:sp>
      <p:sp>
        <p:nvSpPr>
          <p:cNvPr id="22" name="Rectangle 7"/>
          <p:cNvSpPr txBox="1">
            <a:spLocks noChangeArrowheads="1"/>
          </p:cNvSpPr>
          <p:nvPr/>
        </p:nvSpPr>
        <p:spPr>
          <a:xfrm>
            <a:off x="646580" y="-555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The brightness constancy constraint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8671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1" grpId="0" build="p"/>
      <p:bldP spid="411657" grpId="0"/>
      <p:bldP spid="411659" grpId="0" animBg="1"/>
      <p:bldP spid="411660" grpId="0" animBg="1"/>
      <p:bldP spid="411661" grpId="0" animBg="1"/>
      <p:bldP spid="411662" grpId="0"/>
      <p:bldP spid="411663" grpId="0"/>
      <p:bldP spid="411664" grpId="0" animBg="1"/>
      <p:bldP spid="411665" grpId="0" animBg="1"/>
      <p:bldP spid="411666" grpId="0" animBg="1"/>
      <p:bldP spid="411667" grpId="0"/>
      <p:bldP spid="411668" grpId="0"/>
      <p:bldP spid="411669" grpId="0"/>
      <p:bldP spid="41167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aperture problem</a:t>
            </a:r>
          </a:p>
        </p:txBody>
      </p:sp>
      <p:sp>
        <p:nvSpPr>
          <p:cNvPr id="417795" name="Line 3"/>
          <p:cNvSpPr>
            <a:spLocks noChangeShapeType="1"/>
          </p:cNvSpPr>
          <p:nvPr/>
        </p:nvSpPr>
        <p:spPr bwMode="auto">
          <a:xfrm>
            <a:off x="3200400" y="1600200"/>
            <a:ext cx="1524000" cy="39624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7796" name="Line 4"/>
          <p:cNvSpPr>
            <a:spLocks noChangeShapeType="1"/>
          </p:cNvSpPr>
          <p:nvPr/>
        </p:nvSpPr>
        <p:spPr bwMode="auto">
          <a:xfrm>
            <a:off x="4495800" y="1905000"/>
            <a:ext cx="1524000" cy="40386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6" name="Oval 5"/>
          <p:cNvSpPr>
            <a:spLocks noChangeArrowheads="1"/>
          </p:cNvSpPr>
          <p:nvPr/>
        </p:nvSpPr>
        <p:spPr bwMode="auto">
          <a:xfrm>
            <a:off x="3352800" y="2362200"/>
            <a:ext cx="2590800" cy="2590800"/>
          </a:xfrm>
          <a:prstGeom prst="ellips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7798" name="Line 6"/>
          <p:cNvSpPr>
            <a:spLocks noChangeShapeType="1"/>
          </p:cNvSpPr>
          <p:nvPr/>
        </p:nvSpPr>
        <p:spPr bwMode="auto">
          <a:xfrm>
            <a:off x="4572000" y="5867400"/>
            <a:ext cx="1828800" cy="6858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7799" name="Text Box 7"/>
          <p:cNvSpPr txBox="1">
            <a:spLocks noChangeArrowheads="1"/>
          </p:cNvSpPr>
          <p:nvPr/>
        </p:nvSpPr>
        <p:spPr bwMode="auto">
          <a:xfrm>
            <a:off x="6419850" y="5791200"/>
            <a:ext cx="2214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b="1"/>
              <a:t>Actual motion</a:t>
            </a:r>
          </a:p>
        </p:txBody>
      </p:sp>
    </p:spTree>
    <p:extLst>
      <p:ext uri="{BB962C8B-B14F-4D97-AF65-F5344CB8AC3E}">
        <p14:creationId xmlns:p14="http://schemas.microsoft.com/office/powerpoint/2010/main" val="303612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7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795" grpId="0" animBg="1"/>
      <p:bldP spid="417796" grpId="0" animBg="1"/>
      <p:bldP spid="417798" grpId="0" animBg="1"/>
      <p:bldP spid="41779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aperture problem</a:t>
            </a:r>
          </a:p>
        </p:txBody>
      </p:sp>
      <p:sp>
        <p:nvSpPr>
          <p:cNvPr id="415747" name="Line 3"/>
          <p:cNvSpPr>
            <a:spLocks noChangeShapeType="1"/>
          </p:cNvSpPr>
          <p:nvPr/>
        </p:nvSpPr>
        <p:spPr bwMode="auto">
          <a:xfrm>
            <a:off x="3690938" y="2813050"/>
            <a:ext cx="788987" cy="213995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5748" name="Line 4"/>
          <p:cNvSpPr>
            <a:spLocks noChangeShapeType="1"/>
          </p:cNvSpPr>
          <p:nvPr/>
        </p:nvSpPr>
        <p:spPr bwMode="auto">
          <a:xfrm>
            <a:off x="4648200" y="2362200"/>
            <a:ext cx="865188" cy="2252663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" name="Oval 5"/>
          <p:cNvSpPr>
            <a:spLocks noChangeArrowheads="1"/>
          </p:cNvSpPr>
          <p:nvPr/>
        </p:nvSpPr>
        <p:spPr bwMode="auto">
          <a:xfrm>
            <a:off x="3352800" y="2362200"/>
            <a:ext cx="2590800" cy="2590800"/>
          </a:xfrm>
          <a:prstGeom prst="ellips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5750" name="Line 6"/>
          <p:cNvSpPr>
            <a:spLocks noChangeShapeType="1"/>
          </p:cNvSpPr>
          <p:nvPr/>
        </p:nvSpPr>
        <p:spPr bwMode="auto">
          <a:xfrm flipV="1">
            <a:off x="4648200" y="5410200"/>
            <a:ext cx="1524000" cy="6096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5751" name="Text Box 7"/>
          <p:cNvSpPr txBox="1">
            <a:spLocks noChangeArrowheads="1"/>
          </p:cNvSpPr>
          <p:nvPr/>
        </p:nvSpPr>
        <p:spPr bwMode="auto">
          <a:xfrm>
            <a:off x="5429250" y="5868988"/>
            <a:ext cx="2576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b="1"/>
              <a:t>Perceived motion</a:t>
            </a:r>
          </a:p>
        </p:txBody>
      </p:sp>
    </p:spTree>
    <p:extLst>
      <p:ext uri="{BB962C8B-B14F-4D97-AF65-F5344CB8AC3E}">
        <p14:creationId xmlns:p14="http://schemas.microsoft.com/office/powerpoint/2010/main" val="105546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47" grpId="0" animBg="1"/>
      <p:bldP spid="415748" grpId="0" animBg="1"/>
      <p:bldP spid="415750" grpId="0" animBg="1"/>
      <p:bldP spid="41575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barber pole illusion</a:t>
            </a:r>
          </a:p>
        </p:txBody>
      </p:sp>
      <p:sp>
        <p:nvSpPr>
          <p:cNvPr id="12293" name="Rectangle 4"/>
          <p:cNvSpPr>
            <a:spLocks noChangeArrowheads="1"/>
          </p:cNvSpPr>
          <p:nvPr/>
        </p:nvSpPr>
        <p:spPr bwMode="auto">
          <a:xfrm>
            <a:off x="1268413" y="6248400"/>
            <a:ext cx="6427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hlinkClick r:id="rId3"/>
              </a:rPr>
              <a:t>http://en.wikipedia.org/wiki/Barberpole_illusion</a:t>
            </a:r>
            <a:endParaRPr lang="en-US" sz="2400"/>
          </a:p>
        </p:txBody>
      </p:sp>
      <p:pic>
        <p:nvPicPr>
          <p:cNvPr id="4098" name="Picture 2" descr="http://upload.wikimedia.org/wikipedia/commons/thumb/f/f0/Aperture_problem_animated.gif/150px-Aperture_problem_animated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552" y="1828800"/>
            <a:ext cx="4508765" cy="282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138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barber pole illusion</a:t>
            </a: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1268413" y="6248400"/>
            <a:ext cx="6427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hlinkClick r:id="rId3"/>
              </a:rPr>
              <a:t>http://en.wikipedia.org/wiki/Barberpole_illusion</a:t>
            </a:r>
            <a:endParaRPr lang="en-US" sz="2400" dirty="0"/>
          </a:p>
        </p:txBody>
      </p:sp>
      <p:pic>
        <p:nvPicPr>
          <p:cNvPr id="421894" name="Picture 6" descr="Barber-pole-01"/>
          <p:cNvPicPr>
            <a:picLocks noGrp="1" noChangeAspect="1" noChangeArrowheads="1" noCrop="1"/>
          </p:cNvPicPr>
          <p:nvPr>
            <p:ph type="body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43800" y="2057400"/>
            <a:ext cx="1143000" cy="2286000"/>
          </a:xfrm>
        </p:spPr>
      </p:pic>
      <p:pic>
        <p:nvPicPr>
          <p:cNvPr id="3074" name="Picture 2" descr="http://upload.wikimedia.org/wikipedia/commons/thumb/3/39/Barberpole_illusion_animated.gif/155px-Barberpole_illusion_animated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828800"/>
            <a:ext cx="4511636" cy="282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6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682625" y="7937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/>
              <a:t>Solving the ambiguity…</a:t>
            </a:r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27200"/>
            <a:ext cx="7772400" cy="5740400"/>
          </a:xfrm>
        </p:spPr>
        <p:txBody>
          <a:bodyPr/>
          <a:lstStyle/>
          <a:p>
            <a:pPr eaLnBrk="1" hangingPunct="1"/>
            <a:r>
              <a:rPr lang="en-US" sz="2400" dirty="0"/>
              <a:t>How to get more equations for a pixel?</a:t>
            </a:r>
          </a:p>
          <a:p>
            <a:pPr eaLnBrk="1" hangingPunct="1"/>
            <a:r>
              <a:rPr lang="en-US" sz="2400" b="1" dirty="0"/>
              <a:t>Spatial coherence constraint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Assume the pixel’s neighbors have the same (</a:t>
            </a:r>
            <a:r>
              <a:rPr lang="en-US" sz="2000" dirty="0" err="1"/>
              <a:t>u,v</a:t>
            </a:r>
            <a:r>
              <a:rPr lang="en-US" sz="2000" dirty="0"/>
              <a:t>)</a:t>
            </a:r>
          </a:p>
          <a:p>
            <a:pPr lvl="1" eaLnBrk="1" hangingPunct="1"/>
            <a:r>
              <a:rPr lang="en-US" sz="1800" dirty="0"/>
              <a:t>If we use a 5x5 window, that gives us 25 equations per pixel</a:t>
            </a:r>
          </a:p>
        </p:txBody>
      </p:sp>
      <p:pic>
        <p:nvPicPr>
          <p:cNvPr id="425988" name="Picture 4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756" y="3695700"/>
            <a:ext cx="3799011" cy="316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5989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48" y="4370295"/>
            <a:ext cx="7791704" cy="196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304800" y="1006475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1400" dirty="0"/>
              <a:t>B. Lucas and T. </a:t>
            </a:r>
            <a:r>
              <a:rPr lang="en-US" sz="1400" dirty="0" err="1"/>
              <a:t>Kanade</a:t>
            </a:r>
            <a:r>
              <a:rPr lang="en-US" sz="1400" dirty="0"/>
              <a:t>. An iterative image registration technique with an application to stereo vision. </a:t>
            </a:r>
          </a:p>
          <a:p>
            <a:pPr eaLnBrk="0" hangingPunct="0"/>
            <a:r>
              <a:rPr lang="en-US" sz="1400" dirty="0"/>
              <a:t>In </a:t>
            </a:r>
            <a:r>
              <a:rPr lang="en-US" sz="1400" i="1" dirty="0"/>
              <a:t>Proceedings of the International Joint Conference on Artificial Intelligence</a:t>
            </a:r>
            <a:r>
              <a:rPr lang="en-US" sz="1400" dirty="0"/>
              <a:t>, pp. 674–679, 1981.</a:t>
            </a:r>
          </a:p>
        </p:txBody>
      </p:sp>
    </p:spTree>
    <p:extLst>
      <p:ext uri="{BB962C8B-B14F-4D97-AF65-F5344CB8AC3E}">
        <p14:creationId xmlns:p14="http://schemas.microsoft.com/office/powerpoint/2010/main" val="397072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98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06413"/>
          </a:xfrm>
        </p:spPr>
        <p:txBody>
          <a:bodyPr/>
          <a:lstStyle/>
          <a:p>
            <a:pPr eaLnBrk="1" hangingPunct="1"/>
            <a:r>
              <a:rPr lang="en-US" sz="2400"/>
              <a:t>Least squares problem:</a:t>
            </a:r>
          </a:p>
        </p:txBody>
      </p:sp>
      <p:grpSp>
        <p:nvGrpSpPr>
          <p:cNvPr id="15364" name="Group 4"/>
          <p:cNvGrpSpPr>
            <a:grpSpLocks/>
          </p:cNvGrpSpPr>
          <p:nvPr/>
        </p:nvGrpSpPr>
        <p:grpSpPr bwMode="auto">
          <a:xfrm>
            <a:off x="6637338" y="1905000"/>
            <a:ext cx="1592262" cy="533400"/>
            <a:chOff x="1680" y="945"/>
            <a:chExt cx="1003" cy="305"/>
          </a:xfrm>
        </p:grpSpPr>
        <p:pic>
          <p:nvPicPr>
            <p:cNvPr id="15367" name="Picture 5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" y="1155"/>
              <a:ext cx="292" cy="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8" name="Picture 6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6" y="945"/>
              <a:ext cx="79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9" name="Picture 7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1152"/>
              <a:ext cx="21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0" name="Picture 8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7" y="1157"/>
              <a:ext cx="286" cy="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365" name="Picture 9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" y="1524000"/>
            <a:ext cx="5445125" cy="144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Rectangle 13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/>
              <a:t>Solving the  ambiguity…</a:t>
            </a:r>
          </a:p>
        </p:txBody>
      </p:sp>
    </p:spTree>
    <p:extLst>
      <p:ext uri="{BB962C8B-B14F-4D97-AF65-F5344CB8AC3E}">
        <p14:creationId xmlns:p14="http://schemas.microsoft.com/office/powerpoint/2010/main" val="3735612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-5880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/>
              <a:t>Matching patches across images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06413"/>
          </a:xfrm>
        </p:spPr>
        <p:txBody>
          <a:bodyPr/>
          <a:lstStyle/>
          <a:p>
            <a:pPr eaLnBrk="1" hangingPunct="1"/>
            <a:r>
              <a:rPr lang="en-US" sz="2400"/>
              <a:t>Overconstrained linear system</a:t>
            </a:r>
          </a:p>
        </p:txBody>
      </p:sp>
      <p:grpSp>
        <p:nvGrpSpPr>
          <p:cNvPr id="16389" name="Group 4"/>
          <p:cNvGrpSpPr>
            <a:grpSpLocks/>
          </p:cNvGrpSpPr>
          <p:nvPr/>
        </p:nvGrpSpPr>
        <p:grpSpPr bwMode="auto">
          <a:xfrm>
            <a:off x="6637338" y="1905000"/>
            <a:ext cx="1592262" cy="533400"/>
            <a:chOff x="1680" y="945"/>
            <a:chExt cx="1003" cy="305"/>
          </a:xfrm>
        </p:grpSpPr>
        <p:pic>
          <p:nvPicPr>
            <p:cNvPr id="16398" name="Picture 5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" y="1155"/>
              <a:ext cx="292" cy="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9" name="Picture 6" descr="Edittex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6" y="945"/>
              <a:ext cx="79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0" name="Picture 7" descr="Edittex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1152"/>
              <a:ext cx="21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1" name="Picture 8" descr="Edittex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7" y="1157"/>
              <a:ext cx="286" cy="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390" name="Picture 9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" y="1524000"/>
            <a:ext cx="5445125" cy="144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762000" y="3962400"/>
            <a:ext cx="5561013" cy="1335088"/>
            <a:chOff x="769" y="1919"/>
            <a:chExt cx="3503" cy="817"/>
          </a:xfrm>
        </p:grpSpPr>
        <p:pic>
          <p:nvPicPr>
            <p:cNvPr id="16395" name="Picture 12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" y="1919"/>
              <a:ext cx="3503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6" name="Picture 13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2547"/>
              <a:ext cx="4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7" name="Picture 14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7" y="2542"/>
              <a:ext cx="35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4191" name="Rectangle 15"/>
          <p:cNvSpPr>
            <a:spLocks noChangeArrowheads="1"/>
          </p:cNvSpPr>
          <p:nvPr/>
        </p:nvSpPr>
        <p:spPr bwMode="auto">
          <a:xfrm>
            <a:off x="76200" y="5610225"/>
            <a:ext cx="80010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lvl="1" indent="-285750">
              <a:spcBef>
                <a:spcPct val="20000"/>
              </a:spcBef>
            </a:pPr>
            <a:r>
              <a:rPr lang="en-US" sz="2000"/>
              <a:t>The summations are over all pixels in the K x K window</a:t>
            </a:r>
          </a:p>
        </p:txBody>
      </p:sp>
      <p:pic>
        <p:nvPicPr>
          <p:cNvPr id="434192" name="Picture 16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838" y="3308350"/>
            <a:ext cx="231616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4" name="Rectangle 17"/>
          <p:cNvSpPr>
            <a:spLocks noChangeArrowheads="1"/>
          </p:cNvSpPr>
          <p:nvPr/>
        </p:nvSpPr>
        <p:spPr bwMode="auto">
          <a:xfrm>
            <a:off x="685800" y="3302000"/>
            <a:ext cx="7772400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/>
              <a:t>Least squares solution for </a:t>
            </a:r>
            <a:r>
              <a:rPr lang="en-US" sz="2400" i="1"/>
              <a:t>d</a:t>
            </a:r>
            <a:r>
              <a:rPr lang="en-US" sz="2400"/>
              <a:t> given by</a:t>
            </a:r>
          </a:p>
        </p:txBody>
      </p:sp>
    </p:spTree>
    <p:extLst>
      <p:ext uri="{BB962C8B-B14F-4D97-AF65-F5344CB8AC3E}">
        <p14:creationId xmlns:p14="http://schemas.microsoft.com/office/powerpoint/2010/main" val="420626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19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793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/>
              <a:t>Conditions for solvability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838200"/>
          </a:xfrm>
        </p:spPr>
        <p:txBody>
          <a:bodyPr/>
          <a:lstStyle/>
          <a:p>
            <a:pPr lvl="1" eaLnBrk="1" hangingPunct="1">
              <a:buFont typeface="Arial" charset="0"/>
              <a:buNone/>
            </a:pPr>
            <a:r>
              <a:rPr lang="en-US"/>
              <a:t>Optimal (u, v) satisfies Lucas-Kanade equation</a:t>
            </a:r>
          </a:p>
        </p:txBody>
      </p:sp>
      <p:grpSp>
        <p:nvGrpSpPr>
          <p:cNvPr id="17413" name="Group 5"/>
          <p:cNvGrpSpPr>
            <a:grpSpLocks/>
          </p:cNvGrpSpPr>
          <p:nvPr/>
        </p:nvGrpSpPr>
        <p:grpSpPr bwMode="auto">
          <a:xfrm>
            <a:off x="1220788" y="1600200"/>
            <a:ext cx="5561012" cy="1296988"/>
            <a:chOff x="769" y="1919"/>
            <a:chExt cx="3503" cy="817"/>
          </a:xfrm>
        </p:grpSpPr>
        <p:pic>
          <p:nvPicPr>
            <p:cNvPr id="17418" name="Picture 6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" y="1919"/>
              <a:ext cx="3503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9" name="Picture 7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2547"/>
              <a:ext cx="4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0" name="Picture 8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7" y="2542"/>
              <a:ext cx="35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6233" name="Text Box 9"/>
          <p:cNvSpPr txBox="1">
            <a:spLocks noChangeArrowheads="1"/>
          </p:cNvSpPr>
          <p:nvPr/>
        </p:nvSpPr>
        <p:spPr bwMode="auto">
          <a:xfrm>
            <a:off x="990600" y="5791200"/>
            <a:ext cx="3736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Does this remind you of anything?</a:t>
            </a:r>
          </a:p>
        </p:txBody>
      </p:sp>
      <p:sp>
        <p:nvSpPr>
          <p:cNvPr id="436234" name="Freeform 10"/>
          <p:cNvSpPr>
            <a:spLocks/>
          </p:cNvSpPr>
          <p:nvPr/>
        </p:nvSpPr>
        <p:spPr bwMode="auto">
          <a:xfrm>
            <a:off x="457200" y="2209800"/>
            <a:ext cx="609600" cy="3810000"/>
          </a:xfrm>
          <a:custGeom>
            <a:avLst/>
            <a:gdLst>
              <a:gd name="T0" fmla="*/ 2147483647 w 384"/>
              <a:gd name="T1" fmla="*/ 0 h 2400"/>
              <a:gd name="T2" fmla="*/ 0 w 384"/>
              <a:gd name="T3" fmla="*/ 2147483647 h 2400"/>
              <a:gd name="T4" fmla="*/ 0 w 384"/>
              <a:gd name="T5" fmla="*/ 2147483647 h 2400"/>
              <a:gd name="T6" fmla="*/ 2147483647 w 384"/>
              <a:gd name="T7" fmla="*/ 2147483647 h 2400"/>
              <a:gd name="T8" fmla="*/ 0 60000 65536"/>
              <a:gd name="T9" fmla="*/ 0 60000 65536"/>
              <a:gd name="T10" fmla="*/ 0 60000 65536"/>
              <a:gd name="T11" fmla="*/ 0 60000 65536"/>
              <a:gd name="T12" fmla="*/ 0 w 384"/>
              <a:gd name="T13" fmla="*/ 0 h 2400"/>
              <a:gd name="T14" fmla="*/ 384 w 384"/>
              <a:gd name="T15" fmla="*/ 2400 h 2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4" h="2400">
                <a:moveTo>
                  <a:pt x="384" y="0"/>
                </a:moveTo>
                <a:lnTo>
                  <a:pt x="0" y="336"/>
                </a:lnTo>
                <a:lnTo>
                  <a:pt x="0" y="2256"/>
                </a:lnTo>
                <a:lnTo>
                  <a:pt x="240" y="2400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6235" name="Rectangle 11"/>
          <p:cNvSpPr>
            <a:spLocks noChangeArrowheads="1"/>
          </p:cNvSpPr>
          <p:nvPr/>
        </p:nvSpPr>
        <p:spPr bwMode="auto">
          <a:xfrm>
            <a:off x="685800" y="3352800"/>
            <a:ext cx="77724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400"/>
              <a:t>	When is this solvable?  I.e., what are good points to track?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b="1"/>
              <a:t>A</a:t>
            </a:r>
            <a:r>
              <a:rPr lang="en-US" sz="2000" b="1" baseline="30000"/>
              <a:t>T</a:t>
            </a:r>
            <a:r>
              <a:rPr lang="en-US" sz="2000" b="1"/>
              <a:t>A</a:t>
            </a:r>
            <a:r>
              <a:rPr lang="en-US" sz="2000"/>
              <a:t> should be invertible 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b="1"/>
              <a:t>A</a:t>
            </a:r>
            <a:r>
              <a:rPr lang="en-US" sz="2000" b="1" baseline="30000"/>
              <a:t>T</a:t>
            </a:r>
            <a:r>
              <a:rPr lang="en-US" sz="2000" b="1"/>
              <a:t>A</a:t>
            </a:r>
            <a:r>
              <a:rPr lang="en-US" sz="2000"/>
              <a:t> should not be too small due to noise</a:t>
            </a:r>
          </a:p>
          <a:p>
            <a:pPr marL="1143000" lvl="2" indent="-228600" eaLnBrk="0" hangingPunct="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/>
              <a:t>eigenvalues </a:t>
            </a:r>
            <a:r>
              <a:rPr lang="en-US" sz="2000">
                <a:sym typeface="Symbol" pitchFamily="18" charset="2"/>
              </a:rPr>
              <a:t></a:t>
            </a:r>
            <a:r>
              <a:rPr lang="en-US" sz="2000" baseline="-25000"/>
              <a:t>1</a:t>
            </a:r>
            <a:r>
              <a:rPr lang="en-US" sz="2000"/>
              <a:t> and </a:t>
            </a:r>
            <a:r>
              <a:rPr lang="en-US">
                <a:sym typeface="Symbol" pitchFamily="18" charset="2"/>
              </a:rPr>
              <a:t></a:t>
            </a:r>
            <a:r>
              <a:rPr lang="en-US"/>
              <a:t> </a:t>
            </a:r>
            <a:r>
              <a:rPr lang="en-US" sz="2000" baseline="-25000"/>
              <a:t>2</a:t>
            </a:r>
            <a:r>
              <a:rPr lang="en-US" sz="2000"/>
              <a:t> of </a:t>
            </a:r>
            <a:r>
              <a:rPr lang="en-US" sz="2000" b="1"/>
              <a:t>A</a:t>
            </a:r>
            <a:r>
              <a:rPr lang="en-US" sz="2000" b="1" baseline="30000"/>
              <a:t>T</a:t>
            </a:r>
            <a:r>
              <a:rPr lang="en-US" sz="2000" b="1"/>
              <a:t>A</a:t>
            </a:r>
            <a:r>
              <a:rPr lang="en-US" sz="2000"/>
              <a:t> should not be too small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000" b="1"/>
              <a:t>A</a:t>
            </a:r>
            <a:r>
              <a:rPr lang="en-US" sz="2000" b="1" baseline="30000"/>
              <a:t>T</a:t>
            </a:r>
            <a:r>
              <a:rPr lang="en-US" sz="2000" b="1"/>
              <a:t>A</a:t>
            </a:r>
            <a:r>
              <a:rPr lang="en-US" sz="2000"/>
              <a:t> should be well-conditioned</a:t>
            </a:r>
          </a:p>
          <a:p>
            <a:pPr marL="1143000" lvl="2" indent="-228600" eaLnBrk="0" hangingPunct="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/>
              <a:t> </a:t>
            </a:r>
            <a:r>
              <a:rPr lang="en-US">
                <a:sym typeface="Symbol" pitchFamily="18" charset="2"/>
              </a:rPr>
              <a:t></a:t>
            </a:r>
            <a:r>
              <a:rPr lang="en-US"/>
              <a:t> </a:t>
            </a:r>
            <a:r>
              <a:rPr lang="en-US" sz="2000" baseline="-25000"/>
              <a:t>1</a:t>
            </a:r>
            <a:r>
              <a:rPr lang="en-US" sz="2000"/>
              <a:t>/ </a:t>
            </a:r>
            <a:r>
              <a:rPr lang="en-US">
                <a:sym typeface="Symbol" pitchFamily="18" charset="2"/>
              </a:rPr>
              <a:t></a:t>
            </a:r>
            <a:r>
              <a:rPr lang="en-US"/>
              <a:t> </a:t>
            </a:r>
            <a:r>
              <a:rPr lang="en-US" sz="2000" baseline="-25000"/>
              <a:t>2</a:t>
            </a:r>
            <a:r>
              <a:rPr lang="en-US" sz="2000"/>
              <a:t> should not be too large </a:t>
            </a:r>
            <a:r>
              <a:rPr lang="en-US"/>
              <a:t>(</a:t>
            </a:r>
            <a:r>
              <a:rPr lang="en-US" sz="1600">
                <a:sym typeface="Symbol" pitchFamily="18" charset="2"/>
              </a:rPr>
              <a:t></a:t>
            </a:r>
            <a:r>
              <a:rPr lang="en-US" sz="1600"/>
              <a:t> </a:t>
            </a:r>
            <a:r>
              <a:rPr lang="en-US" baseline="-25000"/>
              <a:t>1</a:t>
            </a:r>
            <a:r>
              <a:rPr lang="en-US"/>
              <a:t> = larger eigenvalue)</a:t>
            </a:r>
          </a:p>
          <a:p>
            <a:pPr marL="1143000" lvl="2" indent="-228600" eaLnBrk="0" hangingPunct="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133600" y="6324600"/>
            <a:ext cx="47704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Criteria for Harris corner detector </a:t>
            </a:r>
          </a:p>
        </p:txBody>
      </p:sp>
    </p:spTree>
    <p:extLst>
      <p:ext uri="{BB962C8B-B14F-4D97-AF65-F5344CB8AC3E}">
        <p14:creationId xmlns:p14="http://schemas.microsoft.com/office/powerpoint/2010/main" val="426309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233" grpId="0"/>
      <p:bldP spid="436234" grpId="0" animBg="1"/>
      <p:bldP spid="436235" grpId="0" build="p" autoUpdateAnimBg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79613"/>
            <a:ext cx="7431088" cy="68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8276" name="Rectangle 4"/>
          <p:cNvSpPr>
            <a:spLocks noChangeArrowheads="1"/>
          </p:cNvSpPr>
          <p:nvPr/>
        </p:nvSpPr>
        <p:spPr bwMode="auto">
          <a:xfrm>
            <a:off x="685800" y="3048000"/>
            <a:ext cx="7772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/>
              <a:t>Eigenvectors and eigenvalues of A</a:t>
            </a:r>
            <a:r>
              <a:rPr lang="en-US" sz="2800" baseline="30000"/>
              <a:t>T</a:t>
            </a:r>
            <a:r>
              <a:rPr lang="en-US" sz="2800"/>
              <a:t>A relate to edge direction and magnitude 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/>
              <a:t>The eigenvector associated with the larger eigenvalue points in the direction of fastest intensity change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/>
              <a:t>The other eigenvector is orthogonal to it</a:t>
            </a:r>
          </a:p>
        </p:txBody>
      </p:sp>
      <p:sp>
        <p:nvSpPr>
          <p:cNvPr id="18436" name="Rectangle 6"/>
          <p:cNvSpPr>
            <a:spLocks noChangeArrowheads="1"/>
          </p:cNvSpPr>
          <p:nvPr/>
        </p:nvSpPr>
        <p:spPr bwMode="auto">
          <a:xfrm>
            <a:off x="914400" y="457200"/>
            <a:ext cx="7521575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3200" i="1"/>
              <a:t>M = </a:t>
            </a:r>
            <a:r>
              <a:rPr lang="en-US" sz="3200"/>
              <a:t>A</a:t>
            </a:r>
            <a:r>
              <a:rPr lang="en-US" sz="3200" baseline="30000"/>
              <a:t>T</a:t>
            </a:r>
            <a:r>
              <a:rPr lang="en-US" sz="3200"/>
              <a:t>A is the </a:t>
            </a:r>
            <a:r>
              <a:rPr lang="en-US" sz="3200" i="1"/>
              <a:t>second moment matrix </a:t>
            </a:r>
            <a:r>
              <a:rPr lang="en-US" sz="3200"/>
              <a:t>!</a:t>
            </a:r>
          </a:p>
          <a:p>
            <a:pPr algn="ctr">
              <a:spcBef>
                <a:spcPct val="20000"/>
              </a:spcBef>
            </a:pPr>
            <a:r>
              <a:rPr lang="en-US" sz="3200"/>
              <a:t>(Harris corner detector…)</a:t>
            </a:r>
          </a:p>
        </p:txBody>
      </p:sp>
    </p:spTree>
    <p:extLst>
      <p:ext uri="{BB962C8B-B14F-4D97-AF65-F5344CB8AC3E}">
        <p14:creationId xmlns:p14="http://schemas.microsoft.com/office/powerpoint/2010/main" val="4587447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276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/>
              <a:t>Local Descriptors: SIFT Descriptor</a:t>
            </a:r>
            <a:endParaRPr lang="en-US"/>
          </a:p>
        </p:txBody>
      </p:sp>
      <p:pic>
        <p:nvPicPr>
          <p:cNvPr id="6144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700213"/>
            <a:ext cx="3744912" cy="28321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6144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312988"/>
            <a:ext cx="4038600" cy="176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5" name="Text Box 7"/>
          <p:cNvSpPr txBox="1">
            <a:spLocks noChangeArrowheads="1"/>
          </p:cNvSpPr>
          <p:nvPr/>
        </p:nvSpPr>
        <p:spPr bwMode="auto">
          <a:xfrm>
            <a:off x="611188" y="6345238"/>
            <a:ext cx="3200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[Lowe, ICCV 1999]</a:t>
            </a:r>
          </a:p>
        </p:txBody>
      </p:sp>
      <p:sp>
        <p:nvSpPr>
          <p:cNvPr id="61446" name="Rectangle 8"/>
          <p:cNvSpPr>
            <a:spLocks noChangeArrowheads="1"/>
          </p:cNvSpPr>
          <p:nvPr/>
        </p:nvSpPr>
        <p:spPr bwMode="auto">
          <a:xfrm rot="-730108">
            <a:off x="2987675" y="3284538"/>
            <a:ext cx="182563" cy="182562"/>
          </a:xfrm>
          <a:prstGeom prst="rect">
            <a:avLst/>
          </a:prstGeom>
          <a:noFill/>
          <a:ln w="28575" cap="sq">
            <a:solidFill>
              <a:srgbClr val="00FF00"/>
            </a:solidFill>
            <a:miter lim="800000"/>
            <a:headEnd type="none" w="sm" len="sm"/>
            <a:tailEnd type="none" w="sm" len="sm"/>
          </a:ln>
        </p:spPr>
        <p:txBody>
          <a:bodyPr lIns="90000" tIns="46800" rIns="90000" bIns="46800" anchor="ctr">
            <a:spAutoFit/>
          </a:bodyPr>
          <a:lstStyle/>
          <a:p>
            <a:pPr eaLnBrk="0" hangingPunct="0"/>
            <a:endParaRPr lang="de-DE" sz="2100" b="1">
              <a:solidFill>
                <a:schemeClr val="bg2"/>
              </a:solidFill>
            </a:endParaRPr>
          </a:p>
        </p:txBody>
      </p:sp>
      <p:sp>
        <p:nvSpPr>
          <p:cNvPr id="61447" name="Line 9"/>
          <p:cNvSpPr>
            <a:spLocks noChangeShapeType="1"/>
          </p:cNvSpPr>
          <p:nvPr/>
        </p:nvSpPr>
        <p:spPr bwMode="auto">
          <a:xfrm>
            <a:off x="3024188" y="3500438"/>
            <a:ext cx="1835150" cy="288925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61448" name="Line 10"/>
          <p:cNvSpPr>
            <a:spLocks noChangeShapeType="1"/>
          </p:cNvSpPr>
          <p:nvPr/>
        </p:nvSpPr>
        <p:spPr bwMode="auto">
          <a:xfrm flipV="1">
            <a:off x="2951163" y="2457450"/>
            <a:ext cx="1944687" cy="827088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316425" name="Text Box 11"/>
          <p:cNvSpPr txBox="1">
            <a:spLocks noChangeArrowheads="1"/>
          </p:cNvSpPr>
          <p:nvPr/>
        </p:nvSpPr>
        <p:spPr bwMode="auto">
          <a:xfrm>
            <a:off x="4645025" y="4414838"/>
            <a:ext cx="4198938" cy="21875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ts val="600"/>
              </a:spcBef>
              <a:defRPr/>
            </a:pPr>
            <a:r>
              <a:rPr lang="en-US" sz="2100" b="1" kern="0" dirty="0">
                <a:latin typeface="Arial" pitchFamily="34" charset="0"/>
              </a:rPr>
              <a:t>Histogram of oriented gradients</a:t>
            </a:r>
          </a:p>
          <a:p>
            <a:pPr eaLnBrk="0" hangingPunct="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100" b="1" dirty="0">
                <a:latin typeface="Arial" pitchFamily="34" charset="0"/>
              </a:rPr>
              <a:t>  Captures important texture </a:t>
            </a:r>
            <a:br>
              <a:rPr lang="en-US" sz="2100" b="1" dirty="0">
                <a:latin typeface="Arial" pitchFamily="34" charset="0"/>
              </a:rPr>
            </a:br>
            <a:r>
              <a:rPr lang="en-US" sz="2100" b="1" dirty="0">
                <a:latin typeface="Arial" pitchFamily="34" charset="0"/>
              </a:rPr>
              <a:t>   information</a:t>
            </a:r>
          </a:p>
          <a:p>
            <a:pPr eaLnBrk="0" hangingPunct="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100" b="1" kern="0" dirty="0">
                <a:latin typeface="Arial" pitchFamily="34" charset="0"/>
              </a:rPr>
              <a:t>  Robust to small translations /</a:t>
            </a:r>
            <a:br>
              <a:rPr lang="en-US" sz="2100" b="1" kern="0" dirty="0">
                <a:latin typeface="Arial" pitchFamily="34" charset="0"/>
              </a:rPr>
            </a:br>
            <a:r>
              <a:rPr lang="en-US" sz="2100" b="1" kern="0" dirty="0">
                <a:latin typeface="Arial" pitchFamily="34" charset="0"/>
              </a:rPr>
              <a:t>   affine deformations</a:t>
            </a:r>
          </a:p>
        </p:txBody>
      </p:sp>
      <p:sp>
        <p:nvSpPr>
          <p:cNvPr id="61450" name="Footer Placeholder 4"/>
          <p:cNvSpPr txBox="1">
            <a:spLocks noGrp="1"/>
          </p:cNvSpPr>
          <p:nvPr/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de-DE" sz="1200">
                <a:solidFill>
                  <a:schemeClr val="bg2"/>
                </a:solidFill>
              </a:rPr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2289470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59" name="Picture 2" descr="im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90600"/>
            <a:ext cx="5638800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Rectangle 3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/>
              <a:t>Low-texture region</a:t>
            </a:r>
          </a:p>
        </p:txBody>
      </p:sp>
      <p:sp>
        <p:nvSpPr>
          <p:cNvPr id="19461" name="Line 4"/>
          <p:cNvSpPr>
            <a:spLocks noChangeShapeType="1"/>
          </p:cNvSpPr>
          <p:nvPr/>
        </p:nvSpPr>
        <p:spPr bwMode="auto">
          <a:xfrm flipH="1">
            <a:off x="2987675" y="273208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2" name="Rectangle 5"/>
          <p:cNvSpPr>
            <a:spLocks noChangeArrowheads="1"/>
          </p:cNvSpPr>
          <p:nvPr/>
        </p:nvSpPr>
        <p:spPr bwMode="auto">
          <a:xfrm>
            <a:off x="2836863" y="5611813"/>
            <a:ext cx="4412105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800" dirty="0"/>
              <a:t> </a:t>
            </a:r>
            <a:r>
              <a:rPr lang="en-US" sz="2400" dirty="0"/>
              <a:t>gradients have small magnitude</a:t>
            </a:r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/>
              <a:t> small</a:t>
            </a:r>
            <a:r>
              <a:rPr lang="en-US" sz="2400" dirty="0">
                <a:latin typeface="Symbol" pitchFamily="18" charset="2"/>
              </a:rPr>
              <a:t> l</a:t>
            </a:r>
            <a:r>
              <a:rPr lang="en-US" sz="2400" baseline="-25000" dirty="0"/>
              <a:t>1</a:t>
            </a:r>
            <a:r>
              <a:rPr lang="en-US" sz="2400" dirty="0"/>
              <a:t>, small </a:t>
            </a:r>
            <a:r>
              <a:rPr lang="en-US" sz="2400" dirty="0">
                <a:latin typeface="Symbol" pitchFamily="18" charset="2"/>
              </a:rPr>
              <a:t>l</a:t>
            </a:r>
            <a:r>
              <a:rPr lang="en-US" sz="2400" baseline="-25000" dirty="0"/>
              <a:t>2</a:t>
            </a:r>
          </a:p>
        </p:txBody>
      </p:sp>
      <p:sp>
        <p:nvSpPr>
          <p:cNvPr id="19463" name="Rectangle 6"/>
          <p:cNvSpPr>
            <a:spLocks noChangeArrowheads="1"/>
          </p:cNvSpPr>
          <p:nvPr/>
        </p:nvSpPr>
        <p:spPr bwMode="auto">
          <a:xfrm>
            <a:off x="2803525" y="2655888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9464" name="Picture 7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257800"/>
            <a:ext cx="17907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378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610721" y="0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/>
              <a:t>Edge</a:t>
            </a:r>
          </a:p>
        </p:txBody>
      </p:sp>
      <p:pic>
        <p:nvPicPr>
          <p:cNvPr id="20484" name="Picture 3" descr="im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90600"/>
            <a:ext cx="5638800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Line 4"/>
          <p:cNvSpPr>
            <a:spLocks noChangeShapeType="1"/>
          </p:cNvSpPr>
          <p:nvPr/>
        </p:nvSpPr>
        <p:spPr bwMode="auto">
          <a:xfrm flipH="1">
            <a:off x="6356350" y="21113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6140450" y="2057400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7" name="Rectangle 6"/>
          <p:cNvSpPr>
            <a:spLocks noChangeArrowheads="1"/>
          </p:cNvSpPr>
          <p:nvPr/>
        </p:nvSpPr>
        <p:spPr bwMode="auto">
          <a:xfrm>
            <a:off x="2819400" y="5654675"/>
            <a:ext cx="453059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/>
              <a:t> gradients very large or very small</a:t>
            </a:r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/>
              <a:t> large</a:t>
            </a:r>
            <a:r>
              <a:rPr lang="en-US" sz="2400" dirty="0">
                <a:latin typeface="Symbol" pitchFamily="18" charset="2"/>
              </a:rPr>
              <a:t> l</a:t>
            </a:r>
            <a:r>
              <a:rPr lang="en-US" sz="2400" baseline="-25000" dirty="0"/>
              <a:t>1</a:t>
            </a:r>
            <a:r>
              <a:rPr lang="en-US" sz="2400" dirty="0"/>
              <a:t>, small </a:t>
            </a:r>
            <a:r>
              <a:rPr lang="en-US" sz="2400" dirty="0">
                <a:latin typeface="Symbol" pitchFamily="18" charset="2"/>
              </a:rPr>
              <a:t>l</a:t>
            </a:r>
            <a:r>
              <a:rPr lang="en-US" sz="2400" baseline="-25000" dirty="0"/>
              <a:t>2</a:t>
            </a:r>
          </a:p>
        </p:txBody>
      </p:sp>
      <p:pic>
        <p:nvPicPr>
          <p:cNvPr id="20488" name="Picture 7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257800"/>
            <a:ext cx="17907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9965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7" name="Picture 2" descr="im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90600"/>
            <a:ext cx="5638800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High-texture region</a:t>
            </a:r>
          </a:p>
        </p:txBody>
      </p:sp>
      <p:sp>
        <p:nvSpPr>
          <p:cNvPr id="21509" name="Line 4"/>
          <p:cNvSpPr>
            <a:spLocks noChangeShapeType="1"/>
          </p:cNvSpPr>
          <p:nvPr/>
        </p:nvSpPr>
        <p:spPr bwMode="auto">
          <a:xfrm flipH="1">
            <a:off x="6088063" y="39084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0" name="Rectangle 5"/>
          <p:cNvSpPr>
            <a:spLocks noChangeArrowheads="1"/>
          </p:cNvSpPr>
          <p:nvPr/>
        </p:nvSpPr>
        <p:spPr bwMode="auto">
          <a:xfrm>
            <a:off x="5915025" y="3843338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Rectangle 6"/>
          <p:cNvSpPr>
            <a:spLocks noChangeArrowheads="1"/>
          </p:cNvSpPr>
          <p:nvPr/>
        </p:nvSpPr>
        <p:spPr bwMode="auto">
          <a:xfrm>
            <a:off x="2855913" y="5611813"/>
            <a:ext cx="5534720" cy="886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800" dirty="0"/>
              <a:t> </a:t>
            </a:r>
            <a:r>
              <a:rPr lang="en-US" sz="2400" dirty="0"/>
              <a:t>gradients are different, large magnitudes</a:t>
            </a:r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/>
              <a:t> large</a:t>
            </a:r>
            <a:r>
              <a:rPr lang="en-US" sz="2400" dirty="0">
                <a:latin typeface="Symbol" pitchFamily="18" charset="2"/>
              </a:rPr>
              <a:t> l</a:t>
            </a:r>
            <a:r>
              <a:rPr lang="en-US" sz="2400" baseline="-25000" dirty="0"/>
              <a:t>1</a:t>
            </a:r>
            <a:r>
              <a:rPr lang="en-US" sz="2400" dirty="0"/>
              <a:t>, large </a:t>
            </a:r>
            <a:r>
              <a:rPr lang="en-US" sz="2400" dirty="0">
                <a:latin typeface="Symbol" pitchFamily="18" charset="2"/>
              </a:rPr>
              <a:t>l</a:t>
            </a:r>
            <a:r>
              <a:rPr lang="en-US" sz="2400" baseline="-25000" dirty="0"/>
              <a:t>2</a:t>
            </a:r>
          </a:p>
        </p:txBody>
      </p:sp>
      <p:pic>
        <p:nvPicPr>
          <p:cNvPr id="21512" name="Picture 7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257800"/>
            <a:ext cx="17907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009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aperture problem resolved</a:t>
            </a:r>
          </a:p>
        </p:txBody>
      </p:sp>
      <p:sp>
        <p:nvSpPr>
          <p:cNvPr id="22532" name="Oval 5"/>
          <p:cNvSpPr>
            <a:spLocks noChangeArrowheads="1"/>
          </p:cNvSpPr>
          <p:nvPr/>
        </p:nvSpPr>
        <p:spPr bwMode="auto">
          <a:xfrm>
            <a:off x="3352800" y="2362200"/>
            <a:ext cx="2590800" cy="2590800"/>
          </a:xfrm>
          <a:prstGeom prst="ellips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7798" name="Line 6"/>
          <p:cNvSpPr>
            <a:spLocks noChangeShapeType="1"/>
          </p:cNvSpPr>
          <p:nvPr/>
        </p:nvSpPr>
        <p:spPr bwMode="auto">
          <a:xfrm>
            <a:off x="4572000" y="5867400"/>
            <a:ext cx="1828800" cy="6858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7799" name="Text Box 7"/>
          <p:cNvSpPr txBox="1">
            <a:spLocks noChangeArrowheads="1"/>
          </p:cNvSpPr>
          <p:nvPr/>
        </p:nvSpPr>
        <p:spPr bwMode="auto">
          <a:xfrm>
            <a:off x="6419850" y="5791200"/>
            <a:ext cx="2214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b="1"/>
              <a:t>Actual motion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200400" y="1600200"/>
            <a:ext cx="1524000" cy="3962400"/>
            <a:chOff x="3200400" y="1600200"/>
            <a:chExt cx="1524000" cy="3962400"/>
          </a:xfrm>
        </p:grpSpPr>
        <p:sp>
          <p:nvSpPr>
            <p:cNvPr id="22539" name="Line 3"/>
            <p:cNvSpPr>
              <a:spLocks noChangeShapeType="1"/>
            </p:cNvSpPr>
            <p:nvPr/>
          </p:nvSpPr>
          <p:spPr bwMode="auto">
            <a:xfrm>
              <a:off x="3200400" y="1600200"/>
              <a:ext cx="1524000" cy="39624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3657600" y="3505200"/>
              <a:ext cx="1066800" cy="381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343400" y="1905000"/>
            <a:ext cx="1524000" cy="3962400"/>
            <a:chOff x="3200400" y="1600200"/>
            <a:chExt cx="1524000" cy="3962400"/>
          </a:xfrm>
        </p:grpSpPr>
        <p:sp>
          <p:nvSpPr>
            <p:cNvPr id="22537" name="Line 3"/>
            <p:cNvSpPr>
              <a:spLocks noChangeShapeType="1"/>
            </p:cNvSpPr>
            <p:nvPr/>
          </p:nvSpPr>
          <p:spPr bwMode="auto">
            <a:xfrm>
              <a:off x="3200400" y="1600200"/>
              <a:ext cx="1524000" cy="39624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3657600" y="3505200"/>
              <a:ext cx="1066800" cy="381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72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798" grpId="0" animBg="1"/>
      <p:bldP spid="41779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aperture problem resolved</a:t>
            </a:r>
          </a:p>
        </p:txBody>
      </p:sp>
      <p:sp>
        <p:nvSpPr>
          <p:cNvPr id="23556" name="Oval 5"/>
          <p:cNvSpPr>
            <a:spLocks noChangeArrowheads="1"/>
          </p:cNvSpPr>
          <p:nvPr/>
        </p:nvSpPr>
        <p:spPr bwMode="auto">
          <a:xfrm>
            <a:off x="3352800" y="2362200"/>
            <a:ext cx="2590800" cy="2590800"/>
          </a:xfrm>
          <a:prstGeom prst="ellips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5751" name="Text Box 7"/>
          <p:cNvSpPr txBox="1">
            <a:spLocks noChangeArrowheads="1"/>
          </p:cNvSpPr>
          <p:nvPr/>
        </p:nvSpPr>
        <p:spPr bwMode="auto">
          <a:xfrm>
            <a:off x="6172200" y="5943600"/>
            <a:ext cx="2576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 b="1"/>
              <a:t>Perceived motion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657600" y="2819400"/>
            <a:ext cx="1066800" cy="2133600"/>
            <a:chOff x="3657600" y="2819400"/>
            <a:chExt cx="1066800" cy="2133600"/>
          </a:xfrm>
        </p:grpSpPr>
        <p:sp>
          <p:nvSpPr>
            <p:cNvPr id="23563" name="Line 3"/>
            <p:cNvSpPr>
              <a:spLocks noChangeShapeType="1"/>
            </p:cNvSpPr>
            <p:nvPr/>
          </p:nvSpPr>
          <p:spPr bwMode="auto">
            <a:xfrm>
              <a:off x="3657600" y="2819400"/>
              <a:ext cx="838200" cy="21336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 flipV="1">
              <a:off x="3657600" y="3505200"/>
              <a:ext cx="1066800" cy="381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4572000" y="2438400"/>
            <a:ext cx="1296988" cy="2209800"/>
            <a:chOff x="4572000" y="2438400"/>
            <a:chExt cx="1296690" cy="2209800"/>
          </a:xfrm>
        </p:grpSpPr>
        <p:sp>
          <p:nvSpPr>
            <p:cNvPr id="23561" name="Line 3"/>
            <p:cNvSpPr>
              <a:spLocks noChangeShapeType="1"/>
            </p:cNvSpPr>
            <p:nvPr/>
          </p:nvSpPr>
          <p:spPr bwMode="auto">
            <a:xfrm>
              <a:off x="4572000" y="2438400"/>
              <a:ext cx="838200" cy="22098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4802135" y="3810000"/>
              <a:ext cx="1066555" cy="381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Line 6"/>
          <p:cNvSpPr>
            <a:spLocks noChangeShapeType="1"/>
          </p:cNvSpPr>
          <p:nvPr/>
        </p:nvSpPr>
        <p:spPr bwMode="auto">
          <a:xfrm>
            <a:off x="4572000" y="5867400"/>
            <a:ext cx="1828800" cy="6858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45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51" grpId="0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Dealing with larger movements: Iterative refinement</a:t>
            </a:r>
          </a:p>
        </p:txBody>
      </p:sp>
      <p:sp>
        <p:nvSpPr>
          <p:cNvPr id="2458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1550" lvl="1" indent="-514350">
              <a:buFont typeface="Calibri" pitchFamily="34" charset="0"/>
              <a:buAutoNum type="arabicPeriod"/>
            </a:pPr>
            <a:r>
              <a:rPr lang="en-US" dirty="0"/>
              <a:t>Initialize (</a:t>
            </a:r>
            <a:r>
              <a:rPr lang="en-US" dirty="0" err="1"/>
              <a:t>x’,y</a:t>
            </a:r>
            <a:r>
              <a:rPr lang="en-US" dirty="0"/>
              <a:t>’) =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971550" lvl="1" indent="-514350">
              <a:buFont typeface="Calibri" pitchFamily="34" charset="0"/>
              <a:buAutoNum type="arabicPeriod"/>
            </a:pPr>
            <a:r>
              <a:rPr lang="en-US" dirty="0"/>
              <a:t>Compute (</a:t>
            </a:r>
            <a:r>
              <a:rPr lang="en-US" dirty="0" err="1"/>
              <a:t>u,v</a:t>
            </a:r>
            <a:r>
              <a:rPr lang="en-US" dirty="0"/>
              <a:t>) by</a:t>
            </a:r>
          </a:p>
          <a:p>
            <a:pPr marL="971550" lvl="1" indent="-514350">
              <a:buFont typeface="Calibri" pitchFamily="34" charset="0"/>
              <a:buAutoNum type="arabicPeriod"/>
            </a:pPr>
            <a:endParaRPr lang="en-US" dirty="0"/>
          </a:p>
          <a:p>
            <a:pPr marL="971550" lvl="1" indent="-514350">
              <a:buFont typeface="Calibri" pitchFamily="34" charset="0"/>
              <a:buAutoNum type="arabicPeriod"/>
            </a:pPr>
            <a:endParaRPr lang="en-US" dirty="0"/>
          </a:p>
          <a:p>
            <a:pPr marL="971550" lvl="1" indent="-514350">
              <a:buFont typeface="Calibri" pitchFamily="34" charset="0"/>
              <a:buAutoNum type="arabicPeriod"/>
            </a:pPr>
            <a:endParaRPr lang="en-US" dirty="0"/>
          </a:p>
          <a:p>
            <a:pPr marL="971550" lvl="1" indent="-514350">
              <a:buFont typeface="Calibri" pitchFamily="34" charset="0"/>
              <a:buAutoNum type="arabicPeriod"/>
            </a:pPr>
            <a:endParaRPr lang="en-US" dirty="0"/>
          </a:p>
          <a:p>
            <a:pPr marL="971550" lvl="1" indent="-514350">
              <a:buFont typeface="Calibri" pitchFamily="34" charset="0"/>
              <a:buAutoNum type="arabicPeriod"/>
            </a:pPr>
            <a:r>
              <a:rPr lang="en-US" dirty="0"/>
              <a:t>Shift window by (u, v):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x’</a:t>
            </a:r>
            <a:r>
              <a:rPr lang="en-US" sz="2400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=</a:t>
            </a:r>
            <a:r>
              <a:rPr lang="en-US" sz="2400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x’+u</a:t>
            </a:r>
            <a:r>
              <a:rPr lang="en-US" sz="2400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; y’=</a:t>
            </a:r>
            <a:r>
              <a:rPr lang="en-US" sz="2400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y’+v</a:t>
            </a:r>
            <a:r>
              <a:rPr lang="en-US" sz="2400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971550" lvl="1" indent="-514350">
              <a:buFont typeface="Calibri" pitchFamily="34" charset="0"/>
              <a:buAutoNum type="arabicPeriod"/>
            </a:pPr>
            <a:r>
              <a:rPr lang="en-US" dirty="0"/>
              <a:t>Recalculate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t</a:t>
            </a:r>
            <a:endParaRPr lang="en-US" i="1" dirty="0">
              <a:latin typeface="Times New Roman" pitchFamily="18" charset="0"/>
              <a:cs typeface="Times New Roman" pitchFamily="18" charset="0"/>
            </a:endParaRPr>
          </a:p>
          <a:p>
            <a:pPr marL="971550" lvl="1" indent="-514350">
              <a:buFont typeface="Calibri" pitchFamily="34" charset="0"/>
              <a:buAutoNum type="arabicPeriod"/>
            </a:pPr>
            <a:r>
              <a:rPr lang="en-US" dirty="0"/>
              <a:t>Repeat steps 2-4 until small change</a:t>
            </a:r>
          </a:p>
          <a:p>
            <a:pPr marL="1371600" lvl="2" indent="-514350"/>
            <a:r>
              <a:rPr lang="en-US" dirty="0"/>
              <a:t>Use interpolation for subpixel values</a:t>
            </a:r>
          </a:p>
          <a:p>
            <a:pPr marL="1371600" lvl="2" indent="-514350"/>
            <a:endParaRPr lang="en-US" dirty="0"/>
          </a:p>
        </p:txBody>
      </p:sp>
      <p:pic>
        <p:nvPicPr>
          <p:cNvPr id="24581" name="Picture 6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024" y="2583796"/>
            <a:ext cx="5561013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TextBox 10"/>
          <p:cNvSpPr txBox="1">
            <a:spLocks noChangeArrowheads="1"/>
          </p:cNvSpPr>
          <p:nvPr/>
        </p:nvSpPr>
        <p:spPr bwMode="auto">
          <a:xfrm>
            <a:off x="1371600" y="3406915"/>
            <a:ext cx="3505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moment matrix for feature patch in first image</a:t>
            </a:r>
          </a:p>
        </p:txBody>
      </p:sp>
      <p:sp>
        <p:nvSpPr>
          <p:cNvPr id="24583" name="TextBox 11"/>
          <p:cNvSpPr txBox="1">
            <a:spLocks noChangeArrowheads="1"/>
          </p:cNvSpPr>
          <p:nvPr/>
        </p:nvSpPr>
        <p:spPr bwMode="auto">
          <a:xfrm>
            <a:off x="4876800" y="3545028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/>
              <a:t>displacement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978259" y="3315924"/>
            <a:ext cx="266887" cy="30580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>
            <a:off x="7010401" y="2230436"/>
            <a:ext cx="304800" cy="317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6" name="TextBox 17"/>
          <p:cNvSpPr txBox="1">
            <a:spLocks noChangeArrowheads="1"/>
          </p:cNvSpPr>
          <p:nvPr/>
        </p:nvSpPr>
        <p:spPr bwMode="auto">
          <a:xfrm>
            <a:off x="5638800" y="1811337"/>
            <a:ext cx="3505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i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-2500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= I(x’, y’, t+1) - I(x, y, t) </a:t>
            </a:r>
          </a:p>
        </p:txBody>
      </p:sp>
      <p:sp>
        <p:nvSpPr>
          <p:cNvPr id="24587" name="TextBox 17"/>
          <p:cNvSpPr txBox="1">
            <a:spLocks noChangeArrowheads="1"/>
          </p:cNvSpPr>
          <p:nvPr/>
        </p:nvSpPr>
        <p:spPr bwMode="auto">
          <a:xfrm>
            <a:off x="6629400" y="838200"/>
            <a:ext cx="2514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/>
              <a:t>Original (x,y) position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7925594" y="1447006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6849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03" name="Group 2"/>
          <p:cNvGrpSpPr>
            <a:grpSpLocks/>
          </p:cNvGrpSpPr>
          <p:nvPr/>
        </p:nvGrpSpPr>
        <p:grpSpPr bwMode="auto">
          <a:xfrm>
            <a:off x="5221288" y="4884738"/>
            <a:ext cx="3609975" cy="1203325"/>
            <a:chOff x="3289" y="3273"/>
            <a:chExt cx="2274" cy="758"/>
          </a:xfrm>
        </p:grpSpPr>
        <p:sp>
          <p:nvSpPr>
            <p:cNvPr id="25647" name="AutoShape 3"/>
            <p:cNvSpPr>
              <a:spLocks noChangeAspect="1" noChangeArrowheads="1"/>
            </p:cNvSpPr>
            <p:nvPr/>
          </p:nvSpPr>
          <p:spPr bwMode="auto">
            <a:xfrm>
              <a:off x="3289" y="3273"/>
              <a:ext cx="2274" cy="758"/>
            </a:xfrm>
            <a:prstGeom prst="parallelogram">
              <a:avLst>
                <a:gd name="adj" fmla="val 75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8" name="Text Box 4"/>
            <p:cNvSpPr txBox="1">
              <a:spLocks noChangeArrowheads="1"/>
            </p:cNvSpPr>
            <p:nvPr/>
          </p:nvSpPr>
          <p:spPr bwMode="auto">
            <a:xfrm>
              <a:off x="4116" y="3566"/>
              <a:ext cx="562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200" b="1">
                  <a:latin typeface="Times New Roman" pitchFamily="18" charset="0"/>
                </a:rPr>
                <a:t>image I</a:t>
              </a:r>
            </a:p>
          </p:txBody>
        </p:sp>
      </p:grpSp>
      <p:grpSp>
        <p:nvGrpSpPr>
          <p:cNvPr id="25604" name="Group 5"/>
          <p:cNvGrpSpPr>
            <a:grpSpLocks/>
          </p:cNvGrpSpPr>
          <p:nvPr/>
        </p:nvGrpSpPr>
        <p:grpSpPr bwMode="auto">
          <a:xfrm>
            <a:off x="177800" y="4905375"/>
            <a:ext cx="3606800" cy="1203325"/>
            <a:chOff x="112" y="3286"/>
            <a:chExt cx="2272" cy="758"/>
          </a:xfrm>
        </p:grpSpPr>
        <p:sp>
          <p:nvSpPr>
            <p:cNvPr id="25645" name="AutoShape 6"/>
            <p:cNvSpPr>
              <a:spLocks noChangeAspect="1" noChangeArrowheads="1"/>
            </p:cNvSpPr>
            <p:nvPr/>
          </p:nvSpPr>
          <p:spPr bwMode="auto">
            <a:xfrm>
              <a:off x="112" y="3286"/>
              <a:ext cx="2272" cy="758"/>
            </a:xfrm>
            <a:prstGeom prst="parallelogram">
              <a:avLst>
                <a:gd name="adj" fmla="val 7493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6" name="Text Box 7"/>
            <p:cNvSpPr txBox="1">
              <a:spLocks noChangeArrowheads="1"/>
            </p:cNvSpPr>
            <p:nvPr/>
          </p:nvSpPr>
          <p:spPr bwMode="auto">
            <a:xfrm>
              <a:off x="887" y="3557"/>
              <a:ext cx="582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200" b="1">
                  <a:latin typeface="Times New Roman" pitchFamily="18" charset="0"/>
                </a:rPr>
                <a:t>image J</a:t>
              </a:r>
            </a:p>
          </p:txBody>
        </p:sp>
      </p:grpSp>
      <p:grpSp>
        <p:nvGrpSpPr>
          <p:cNvPr id="25605" name="Group 8"/>
          <p:cNvGrpSpPr>
            <a:grpSpLocks/>
          </p:cNvGrpSpPr>
          <p:nvPr/>
        </p:nvGrpSpPr>
        <p:grpSpPr bwMode="auto">
          <a:xfrm>
            <a:off x="177800" y="1143000"/>
            <a:ext cx="8797925" cy="5324475"/>
            <a:chOff x="112" y="916"/>
            <a:chExt cx="5542" cy="3354"/>
          </a:xfrm>
        </p:grpSpPr>
        <p:grpSp>
          <p:nvGrpSpPr>
            <p:cNvPr id="25620" name="Group 9"/>
            <p:cNvGrpSpPr>
              <a:grpSpLocks/>
            </p:cNvGrpSpPr>
            <p:nvPr/>
          </p:nvGrpSpPr>
          <p:grpSpPr bwMode="auto">
            <a:xfrm>
              <a:off x="112" y="916"/>
              <a:ext cx="5542" cy="3354"/>
              <a:chOff x="112" y="916"/>
              <a:chExt cx="5542" cy="3354"/>
            </a:xfrm>
          </p:grpSpPr>
          <p:grpSp>
            <p:nvGrpSpPr>
              <p:cNvPr id="25623" name="Group 10"/>
              <p:cNvGrpSpPr>
                <a:grpSpLocks/>
              </p:cNvGrpSpPr>
              <p:nvPr/>
            </p:nvGrpSpPr>
            <p:grpSpPr bwMode="auto">
              <a:xfrm>
                <a:off x="112" y="931"/>
                <a:ext cx="2571" cy="3339"/>
                <a:chOff x="112" y="931"/>
                <a:chExt cx="2571" cy="3339"/>
              </a:xfrm>
            </p:grpSpPr>
            <p:grpSp>
              <p:nvGrpSpPr>
                <p:cNvPr id="25635" name="Group 11"/>
                <p:cNvGrpSpPr>
                  <a:grpSpLocks/>
                </p:cNvGrpSpPr>
                <p:nvPr/>
              </p:nvGrpSpPr>
              <p:grpSpPr bwMode="auto">
                <a:xfrm>
                  <a:off x="112" y="931"/>
                  <a:ext cx="2272" cy="3113"/>
                  <a:chOff x="112" y="931"/>
                  <a:chExt cx="2272" cy="3113"/>
                </a:xfrm>
              </p:grpSpPr>
              <p:sp>
                <p:nvSpPr>
                  <p:cNvPr id="25637" name="Line 12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24" y="931"/>
                    <a:ext cx="933" cy="308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38" name="Line 13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1059" y="938"/>
                    <a:ext cx="1305" cy="2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39" name="Line 1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678" y="972"/>
                    <a:ext cx="394" cy="231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40" name="AutoShape 1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12" y="3286"/>
                    <a:ext cx="2272" cy="758"/>
                  </a:xfrm>
                  <a:prstGeom prst="parallelogram">
                    <a:avLst>
                      <a:gd name="adj" fmla="val 74934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641" name="AutoShape 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22" y="2095"/>
                    <a:ext cx="1090" cy="318"/>
                  </a:xfrm>
                  <a:prstGeom prst="parallelogram">
                    <a:avLst>
                      <a:gd name="adj" fmla="val 85692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642" name="AutoShape 1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93" y="2626"/>
                    <a:ext cx="1621" cy="472"/>
                  </a:xfrm>
                  <a:prstGeom prst="parallelogram">
                    <a:avLst>
                      <a:gd name="adj" fmla="val 85858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643" name="AutoShape 1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87" y="1576"/>
                    <a:ext cx="644" cy="188"/>
                  </a:xfrm>
                  <a:prstGeom prst="parallelogram">
                    <a:avLst>
                      <a:gd name="adj" fmla="val 85638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644" name="Line 19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1063" y="938"/>
                    <a:ext cx="754" cy="30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63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36" y="4076"/>
                  <a:ext cx="2447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r>
                    <a:rPr lang="en-US" sz="2000" b="1"/>
                    <a:t>Gaussian pyramid of image 1 (t)</a:t>
                  </a:r>
                </a:p>
              </p:txBody>
            </p:sp>
          </p:grpSp>
          <p:grpSp>
            <p:nvGrpSpPr>
              <p:cNvPr id="25624" name="Group 21"/>
              <p:cNvGrpSpPr>
                <a:grpSpLocks/>
              </p:cNvGrpSpPr>
              <p:nvPr/>
            </p:nvGrpSpPr>
            <p:grpSpPr bwMode="auto">
              <a:xfrm>
                <a:off x="3024" y="916"/>
                <a:ext cx="2630" cy="3354"/>
                <a:chOff x="3024" y="916"/>
                <a:chExt cx="2630" cy="3354"/>
              </a:xfrm>
            </p:grpSpPr>
            <p:grpSp>
              <p:nvGrpSpPr>
                <p:cNvPr id="25625" name="Group 22"/>
                <p:cNvGrpSpPr>
                  <a:grpSpLocks/>
                </p:cNvGrpSpPr>
                <p:nvPr/>
              </p:nvGrpSpPr>
              <p:grpSpPr bwMode="auto">
                <a:xfrm>
                  <a:off x="3289" y="916"/>
                  <a:ext cx="2274" cy="3115"/>
                  <a:chOff x="3289" y="916"/>
                  <a:chExt cx="2274" cy="3115"/>
                </a:xfrm>
              </p:grpSpPr>
              <p:sp>
                <p:nvSpPr>
                  <p:cNvPr id="25627" name="Line 23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3301" y="916"/>
                    <a:ext cx="934" cy="308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28" name="Line 24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4237" y="923"/>
                    <a:ext cx="1306" cy="23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29" name="Line 25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854" y="957"/>
                    <a:ext cx="396" cy="231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30" name="AutoShape 2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89" y="3273"/>
                    <a:ext cx="2274" cy="758"/>
                  </a:xfrm>
                  <a:prstGeom prst="parallelogram">
                    <a:avLst>
                      <a:gd name="adj" fmla="val 75000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631" name="AutoShape 2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800" y="2081"/>
                    <a:ext cx="1091" cy="317"/>
                  </a:xfrm>
                  <a:prstGeom prst="parallelogram">
                    <a:avLst>
                      <a:gd name="adj" fmla="val 86041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632" name="AutoShape 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72" y="2612"/>
                    <a:ext cx="1621" cy="472"/>
                  </a:xfrm>
                  <a:prstGeom prst="parallelogram">
                    <a:avLst>
                      <a:gd name="adj" fmla="val 85858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633" name="AutoShape 2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965" y="1562"/>
                    <a:ext cx="643" cy="186"/>
                  </a:xfrm>
                  <a:prstGeom prst="parallelogram">
                    <a:avLst>
                      <a:gd name="adj" fmla="val 86425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634" name="Line 30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4241" y="923"/>
                    <a:ext cx="754" cy="309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626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3024" y="4076"/>
                  <a:ext cx="2630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r>
                    <a:rPr lang="en-US" sz="2000" b="1"/>
                    <a:t>Gaussian pyramid of image 2 (t+1)</a:t>
                  </a:r>
                </a:p>
              </p:txBody>
            </p:sp>
          </p:grpSp>
        </p:grpSp>
        <p:sp>
          <p:nvSpPr>
            <p:cNvPr id="25621" name="Text Box 32"/>
            <p:cNvSpPr txBox="1">
              <a:spLocks noChangeArrowheads="1"/>
            </p:cNvSpPr>
            <p:nvPr/>
          </p:nvSpPr>
          <p:spPr bwMode="auto">
            <a:xfrm>
              <a:off x="4124" y="3580"/>
              <a:ext cx="59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 b="1">
                  <a:solidFill>
                    <a:schemeClr val="bg1"/>
                  </a:solidFill>
                </a:rPr>
                <a:t>image 2</a:t>
              </a:r>
            </a:p>
          </p:txBody>
        </p:sp>
        <p:sp>
          <p:nvSpPr>
            <p:cNvPr id="25622" name="Text Box 33"/>
            <p:cNvSpPr txBox="1">
              <a:spLocks noChangeArrowheads="1"/>
            </p:cNvSpPr>
            <p:nvPr/>
          </p:nvSpPr>
          <p:spPr bwMode="auto">
            <a:xfrm>
              <a:off x="887" y="3571"/>
              <a:ext cx="59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 b="1"/>
                <a:t>image 1</a:t>
              </a:r>
            </a:p>
          </p:txBody>
        </p:sp>
      </p:grpSp>
      <p:sp>
        <p:nvSpPr>
          <p:cNvPr id="25606" name="Rectangle 34"/>
          <p:cNvSpPr>
            <a:spLocks noGrp="1" noChangeArrowheads="1"/>
          </p:cNvSpPr>
          <p:nvPr>
            <p:ph type="title"/>
          </p:nvPr>
        </p:nvSpPr>
        <p:spPr>
          <a:xfrm>
            <a:off x="623888" y="7142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/>
              <a:t>Dealing with larger movements: coarse-to-fine registration</a:t>
            </a:r>
          </a:p>
        </p:txBody>
      </p:sp>
      <p:sp>
        <p:nvSpPr>
          <p:cNvPr id="25607" name="Text Box 35"/>
          <p:cNvSpPr txBox="1">
            <a:spLocks noChangeArrowheads="1"/>
          </p:cNvSpPr>
          <p:nvPr/>
        </p:nvSpPr>
        <p:spPr bwMode="auto">
          <a:xfrm>
            <a:off x="3276600" y="2187575"/>
            <a:ext cx="1974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run iterative L-K</a:t>
            </a:r>
          </a:p>
        </p:txBody>
      </p:sp>
      <p:sp>
        <p:nvSpPr>
          <p:cNvPr id="25608" name="Line 36"/>
          <p:cNvSpPr>
            <a:spLocks noChangeShapeType="1"/>
          </p:cNvSpPr>
          <p:nvPr/>
        </p:nvSpPr>
        <p:spPr bwMode="auto">
          <a:xfrm>
            <a:off x="2362200" y="2463800"/>
            <a:ext cx="8350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9" name="Line 37"/>
          <p:cNvSpPr>
            <a:spLocks noChangeShapeType="1"/>
          </p:cNvSpPr>
          <p:nvPr/>
        </p:nvSpPr>
        <p:spPr bwMode="auto">
          <a:xfrm flipH="1">
            <a:off x="5334000" y="2463800"/>
            <a:ext cx="8905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5610" name="Group 38"/>
          <p:cNvGrpSpPr>
            <a:grpSpLocks/>
          </p:cNvGrpSpPr>
          <p:nvPr/>
        </p:nvGrpSpPr>
        <p:grpSpPr bwMode="auto">
          <a:xfrm>
            <a:off x="2670175" y="3178175"/>
            <a:ext cx="3273425" cy="396875"/>
            <a:chOff x="1682" y="2198"/>
            <a:chExt cx="2062" cy="250"/>
          </a:xfrm>
        </p:grpSpPr>
        <p:sp>
          <p:nvSpPr>
            <p:cNvPr id="25617" name="Line 39"/>
            <p:cNvSpPr>
              <a:spLocks noChangeShapeType="1"/>
            </p:cNvSpPr>
            <p:nvPr/>
          </p:nvSpPr>
          <p:spPr bwMode="auto">
            <a:xfrm>
              <a:off x="1682" y="2304"/>
              <a:ext cx="3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8" name="Line 40"/>
            <p:cNvSpPr>
              <a:spLocks noChangeShapeType="1"/>
            </p:cNvSpPr>
            <p:nvPr/>
          </p:nvSpPr>
          <p:spPr bwMode="auto">
            <a:xfrm>
              <a:off x="3360" y="230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9" name="Text Box 41"/>
            <p:cNvSpPr txBox="1">
              <a:spLocks noChangeArrowheads="1"/>
            </p:cNvSpPr>
            <p:nvPr/>
          </p:nvSpPr>
          <p:spPr bwMode="auto">
            <a:xfrm>
              <a:off x="2068" y="2198"/>
              <a:ext cx="1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/>
                <a:t>run iterative L-K</a:t>
              </a:r>
            </a:p>
          </p:txBody>
        </p:sp>
      </p:grpSp>
      <p:grpSp>
        <p:nvGrpSpPr>
          <p:cNvPr id="25611" name="Group 42"/>
          <p:cNvGrpSpPr>
            <a:grpSpLocks/>
          </p:cNvGrpSpPr>
          <p:nvPr/>
        </p:nvGrpSpPr>
        <p:grpSpPr bwMode="auto">
          <a:xfrm>
            <a:off x="4191000" y="2584450"/>
            <a:ext cx="1303338" cy="593725"/>
            <a:chOff x="2640" y="1824"/>
            <a:chExt cx="821" cy="374"/>
          </a:xfrm>
        </p:grpSpPr>
        <p:sp>
          <p:nvSpPr>
            <p:cNvPr id="25615" name="Line 43"/>
            <p:cNvSpPr>
              <a:spLocks noChangeShapeType="1"/>
            </p:cNvSpPr>
            <p:nvPr/>
          </p:nvSpPr>
          <p:spPr bwMode="auto">
            <a:xfrm>
              <a:off x="2640" y="1824"/>
              <a:ext cx="0" cy="3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6" name="Text Box 44"/>
            <p:cNvSpPr txBox="1">
              <a:spLocks noChangeArrowheads="1"/>
            </p:cNvSpPr>
            <p:nvPr/>
          </p:nvSpPr>
          <p:spPr bwMode="auto">
            <a:xfrm>
              <a:off x="2644" y="1862"/>
              <a:ext cx="81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/>
                <a:t>upsample</a:t>
              </a:r>
            </a:p>
          </p:txBody>
        </p:sp>
      </p:grpSp>
      <p:grpSp>
        <p:nvGrpSpPr>
          <p:cNvPr id="25612" name="Group 45"/>
          <p:cNvGrpSpPr>
            <a:grpSpLocks/>
          </p:cNvGrpSpPr>
          <p:nvPr/>
        </p:nvGrpSpPr>
        <p:grpSpPr bwMode="auto">
          <a:xfrm>
            <a:off x="4191000" y="3498850"/>
            <a:ext cx="303213" cy="685800"/>
            <a:chOff x="2640" y="2400"/>
            <a:chExt cx="191" cy="432"/>
          </a:xfrm>
        </p:grpSpPr>
        <p:sp>
          <p:nvSpPr>
            <p:cNvPr id="25613" name="Line 46"/>
            <p:cNvSpPr>
              <a:spLocks noChangeShapeType="1"/>
            </p:cNvSpPr>
            <p:nvPr/>
          </p:nvSpPr>
          <p:spPr bwMode="auto">
            <a:xfrm>
              <a:off x="2640" y="2458"/>
              <a:ext cx="0" cy="3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4" name="Text Box 47"/>
            <p:cNvSpPr txBox="1">
              <a:spLocks noChangeArrowheads="1"/>
            </p:cNvSpPr>
            <p:nvPr/>
          </p:nvSpPr>
          <p:spPr bwMode="auto">
            <a:xfrm>
              <a:off x="2688" y="2400"/>
              <a:ext cx="143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200" b="1"/>
                <a:t>.</a:t>
              </a:r>
            </a:p>
            <a:p>
              <a:r>
                <a:rPr lang="en-US" sz="1200" b="1"/>
                <a:t>.</a:t>
              </a:r>
            </a:p>
            <a:p>
              <a:r>
                <a:rPr lang="en-US" sz="1200" b="1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708062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Shi-</a:t>
            </a:r>
            <a:r>
              <a:rPr lang="en-US" dirty="0" err="1"/>
              <a:t>Tomasi</a:t>
            </a:r>
            <a:r>
              <a:rPr lang="en-US" dirty="0"/>
              <a:t> feature tracker</a:t>
            </a:r>
          </a:p>
        </p:txBody>
      </p:sp>
      <p:sp>
        <p:nvSpPr>
          <p:cNvPr id="182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610600" cy="5334000"/>
          </a:xfrm>
        </p:spPr>
        <p:txBody>
          <a:bodyPr>
            <a:normAutofit lnSpcReduction="10000"/>
          </a:bodyPr>
          <a:lstStyle/>
          <a:p>
            <a:pPr marL="533400" indent="-533400">
              <a:buFontTx/>
              <a:buChar char="•"/>
              <a:defRPr/>
            </a:pPr>
            <a:r>
              <a:rPr lang="en-US" dirty="0"/>
              <a:t>Find good features using </a:t>
            </a:r>
            <a:r>
              <a:rPr lang="en-US" dirty="0" err="1"/>
              <a:t>eigenvalues</a:t>
            </a:r>
            <a:r>
              <a:rPr lang="en-US" dirty="0"/>
              <a:t> of second-moment matrix (e.g., Harris detector or threshold on the smallest </a:t>
            </a:r>
            <a:r>
              <a:rPr lang="en-US" dirty="0" err="1"/>
              <a:t>eigenvalue</a:t>
            </a:r>
            <a:r>
              <a:rPr lang="en-US" dirty="0"/>
              <a:t>)</a:t>
            </a:r>
          </a:p>
          <a:p>
            <a:pPr marL="914400" lvl="1" indent="-457200">
              <a:defRPr/>
            </a:pPr>
            <a:r>
              <a:rPr lang="en-US" dirty="0"/>
              <a:t>Key idea: “good” features to track are the ones whose motion can be estimated reliably</a:t>
            </a:r>
          </a:p>
          <a:p>
            <a:pPr marL="914400" lvl="1" indent="-457200">
              <a:defRPr/>
            </a:pPr>
            <a:endParaRPr lang="en-US" dirty="0"/>
          </a:p>
          <a:p>
            <a:pPr marL="533400" indent="-533400">
              <a:buFontTx/>
              <a:buChar char="•"/>
              <a:defRPr/>
            </a:pPr>
            <a:r>
              <a:rPr lang="en-US" dirty="0">
                <a:sym typeface="Symbol" pitchFamily="18" charset="2"/>
              </a:rPr>
              <a:t>Track from frame to frame with Lucas-Kanade</a:t>
            </a:r>
          </a:p>
          <a:p>
            <a:pPr marL="914400" lvl="1" indent="-457200">
              <a:defRPr/>
            </a:pPr>
            <a:r>
              <a:rPr lang="en-US" dirty="0">
                <a:sym typeface="Symbol" pitchFamily="18" charset="2"/>
              </a:rPr>
              <a:t>This amounts to assuming a translation model for frame-to-frame feature movement</a:t>
            </a:r>
          </a:p>
          <a:p>
            <a:pPr marL="914400" lvl="1" indent="-457200">
              <a:defRPr/>
            </a:pPr>
            <a:endParaRPr lang="en-US" dirty="0">
              <a:sym typeface="Symbol" pitchFamily="18" charset="2"/>
            </a:endParaRPr>
          </a:p>
          <a:p>
            <a:pPr marL="533400" indent="-533400">
              <a:buFontTx/>
              <a:buChar char="•"/>
              <a:defRPr/>
            </a:pPr>
            <a:r>
              <a:rPr lang="en-US" dirty="0">
                <a:sym typeface="Symbol" pitchFamily="18" charset="2"/>
              </a:rPr>
              <a:t>Check consistency of tracks by </a:t>
            </a:r>
            <a:r>
              <a:rPr lang="en-US" i="1" dirty="0">
                <a:sym typeface="Symbol" pitchFamily="18" charset="2"/>
              </a:rPr>
              <a:t>affine</a:t>
            </a:r>
            <a:r>
              <a:rPr lang="en-US" dirty="0">
                <a:sym typeface="Symbol" pitchFamily="18" charset="2"/>
              </a:rPr>
              <a:t> registration to the first observed instance of the feature</a:t>
            </a:r>
          </a:p>
          <a:p>
            <a:pPr marL="914400" lvl="1" indent="-457200">
              <a:defRPr/>
            </a:pPr>
            <a:r>
              <a:rPr lang="en-US" dirty="0">
                <a:sym typeface="Symbol" pitchFamily="18" charset="2"/>
              </a:rPr>
              <a:t>Affine model is more accurate for larger displacements</a:t>
            </a:r>
          </a:p>
          <a:p>
            <a:pPr marL="914400" lvl="1" indent="-457200">
              <a:defRPr/>
            </a:pPr>
            <a:r>
              <a:rPr lang="en-US" dirty="0">
                <a:sym typeface="Symbol" pitchFamily="18" charset="2"/>
              </a:rPr>
              <a:t>Comparing to the first frame helps to minimize drift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76200" y="6415088"/>
            <a:ext cx="8991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/>
              <a:t>J. Shi and C. Tomasi. </a:t>
            </a:r>
            <a:r>
              <a:rPr lang="en-US">
                <a:hlinkClick r:id="rId3"/>
              </a:rPr>
              <a:t>Good Features to Track</a:t>
            </a:r>
            <a:r>
              <a:rPr lang="en-US"/>
              <a:t>. CVPR 1994. </a:t>
            </a:r>
          </a:p>
        </p:txBody>
      </p:sp>
    </p:spTree>
    <p:extLst>
      <p:ext uri="{BB962C8B-B14F-4D97-AF65-F5344CB8AC3E}">
        <p14:creationId xmlns:p14="http://schemas.microsoft.com/office/powerpoint/2010/main" val="299882877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1699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Tracking example</a:t>
            </a:r>
          </a:p>
        </p:txBody>
      </p:sp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98538"/>
            <a:ext cx="5715000" cy="520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Rectangle 4"/>
          <p:cNvSpPr>
            <a:spLocks noChangeArrowheads="1"/>
          </p:cNvSpPr>
          <p:nvPr/>
        </p:nvSpPr>
        <p:spPr bwMode="auto">
          <a:xfrm>
            <a:off x="76200" y="6415088"/>
            <a:ext cx="8991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/>
              <a:t>J. Shi and C. Tomasi. </a:t>
            </a:r>
            <a:r>
              <a:rPr lang="en-US">
                <a:hlinkClick r:id="rId4"/>
              </a:rPr>
              <a:t>Good Features to Track</a:t>
            </a:r>
            <a:r>
              <a:rPr lang="en-US"/>
              <a:t>. CVPR 1994. </a:t>
            </a:r>
          </a:p>
        </p:txBody>
      </p:sp>
    </p:spTree>
    <p:extLst>
      <p:ext uri="{BB962C8B-B14F-4D97-AF65-F5344CB8AC3E}">
        <p14:creationId xmlns:p14="http://schemas.microsoft.com/office/powerpoint/2010/main" val="2167204329"/>
      </p:ext>
    </p:extLst>
  </p:cSld>
  <p:clrMapOvr>
    <a:masterClrMapping/>
  </p:clrMapOvr>
  <p:transition advClick="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KLT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Find a good point to track (</a:t>
            </a:r>
            <a:r>
              <a:rPr lang="en-US" dirty="0" err="1"/>
              <a:t>harris</a:t>
            </a:r>
            <a:r>
              <a:rPr lang="en-US" dirty="0"/>
              <a:t> corner)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Use intensity second moment matrix and difference across frames to find displacement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Iterate and use coarse-to-fine search to deal with larger movements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When creating long tracks, check appearance of registered patch against appearance of initial patch to find points that have drifted</a:t>
            </a:r>
          </a:p>
        </p:txBody>
      </p:sp>
    </p:spTree>
    <p:extLst>
      <p:ext uri="{BB962C8B-B14F-4D97-AF65-F5344CB8AC3E}">
        <p14:creationId xmlns:p14="http://schemas.microsoft.com/office/powerpoint/2010/main" val="38060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Details of Lowe’s SIFT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/>
              <a:t>Run </a:t>
            </a:r>
            <a:r>
              <a:rPr lang="en-US" dirty="0" err="1"/>
              <a:t>DoG</a:t>
            </a:r>
            <a:r>
              <a:rPr lang="en-US" dirty="0"/>
              <a:t> detector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Find maxima in location/scale space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Remove edge points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/>
              <a:t>Find all major orientations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Bin orientations into 36 bin histogram</a:t>
            </a:r>
          </a:p>
          <a:p>
            <a:pPr lvl="2">
              <a:buFont typeface="Arial" pitchFamily="34" charset="0"/>
              <a:buChar char="•"/>
              <a:defRPr/>
            </a:pPr>
            <a:r>
              <a:rPr lang="en-US" dirty="0"/>
              <a:t>Weight by gradient magnitude</a:t>
            </a:r>
          </a:p>
          <a:p>
            <a:pPr lvl="2">
              <a:buFont typeface="Arial" pitchFamily="34" charset="0"/>
              <a:buChar char="•"/>
              <a:defRPr/>
            </a:pPr>
            <a:r>
              <a:rPr lang="en-US" dirty="0"/>
              <a:t>Weight by distance to center (Gaussian-weighted mean)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Return orientations within 0.8 of peak</a:t>
            </a:r>
          </a:p>
          <a:p>
            <a:pPr lvl="2">
              <a:buFont typeface="Arial" pitchFamily="34" charset="0"/>
              <a:buChar char="•"/>
              <a:defRPr/>
            </a:pPr>
            <a:r>
              <a:rPr lang="en-US" dirty="0"/>
              <a:t>Use parabola for better orientation fit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/>
              <a:t>For each (</a:t>
            </a:r>
            <a:r>
              <a:rPr lang="en-US" dirty="0" err="1"/>
              <a:t>x,y,scale,orientation</a:t>
            </a:r>
            <a:r>
              <a:rPr lang="en-US" dirty="0"/>
              <a:t>), create descriptor: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Sample 16x16 gradient mag. and rel. orientation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Bin 4x4 samples into 4x4 histograms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Threshold values to max of 0.2, divide by L2 norm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Final descriptor: 4x4x8 normalized histograms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/>
          </a:p>
        </p:txBody>
      </p:sp>
      <p:pic>
        <p:nvPicPr>
          <p:cNvPr id="6246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295400"/>
            <a:ext cx="181927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981200"/>
            <a:ext cx="15906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0" name="TextBox 5"/>
          <p:cNvSpPr txBox="1">
            <a:spLocks noChangeArrowheads="1"/>
          </p:cNvSpPr>
          <p:nvPr/>
        </p:nvSpPr>
        <p:spPr bwMode="auto">
          <a:xfrm>
            <a:off x="7265988" y="6488113"/>
            <a:ext cx="18780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Lowe IJCV 2004</a:t>
            </a:r>
          </a:p>
        </p:txBody>
      </p:sp>
    </p:spTree>
    <p:extLst>
      <p:ext uri="{BB962C8B-B14F-4D97-AF65-F5344CB8AC3E}">
        <p14:creationId xmlns:p14="http://schemas.microsoft.com/office/powerpoint/2010/main" val="269518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issues</a:t>
            </a:r>
          </a:p>
        </p:txBody>
      </p:sp>
      <p:sp>
        <p:nvSpPr>
          <p:cNvPr id="2970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Window size</a:t>
            </a:r>
          </a:p>
          <a:p>
            <a:pPr lvl="1"/>
            <a:r>
              <a:rPr lang="en-US" sz="2400" dirty="0"/>
              <a:t>Small window more sensitive to noise and may miss larger motions (without pyramid)</a:t>
            </a:r>
          </a:p>
          <a:p>
            <a:pPr lvl="1"/>
            <a:r>
              <a:rPr lang="en-US" sz="2400" dirty="0"/>
              <a:t>Large window more likely to cross an occlusion boundary (and it’s slower)</a:t>
            </a:r>
          </a:p>
          <a:p>
            <a:pPr lvl="1"/>
            <a:r>
              <a:rPr lang="en-US" sz="2400" dirty="0"/>
              <a:t>15x15 to 31x31 seems typical</a:t>
            </a:r>
          </a:p>
          <a:p>
            <a:pPr lvl="1"/>
            <a:endParaRPr lang="en-US" sz="2400" dirty="0"/>
          </a:p>
          <a:p>
            <a:r>
              <a:rPr lang="en-US" sz="2800" dirty="0"/>
              <a:t>Weighting the window</a:t>
            </a:r>
          </a:p>
          <a:p>
            <a:pPr lvl="1"/>
            <a:r>
              <a:rPr lang="en-US" sz="2400" dirty="0"/>
              <a:t>Common to apply weights so that center matters more (e.g., with Gaussian)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714645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not just do local template matching?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Slow (need to check more locations)</a:t>
            </a:r>
          </a:p>
          <a:p>
            <a:endParaRPr lang="en-US" dirty="0"/>
          </a:p>
          <a:p>
            <a:r>
              <a:rPr lang="en-US" dirty="0"/>
              <a:t>Does not give </a:t>
            </a:r>
            <a:r>
              <a:rPr lang="en-US" dirty="0" err="1"/>
              <a:t>subpixel</a:t>
            </a:r>
            <a:r>
              <a:rPr lang="en-US" dirty="0"/>
              <a:t> alignment (or becomes much slower)</a:t>
            </a:r>
          </a:p>
          <a:p>
            <a:pPr lvl="1"/>
            <a:r>
              <a:rPr lang="en-US" dirty="0"/>
              <a:t>Even pixel alignment may not be good enough to prevent drift</a:t>
            </a:r>
          </a:p>
          <a:p>
            <a:endParaRPr lang="en-US" dirty="0"/>
          </a:p>
          <a:p>
            <a:r>
              <a:rPr lang="en-US" dirty="0"/>
              <a:t>May be useful as a step in tracking if there are large movements</a:t>
            </a:r>
          </a:p>
        </p:txBody>
      </p:sp>
    </p:spTree>
    <p:extLst>
      <p:ext uri="{BB962C8B-B14F-4D97-AF65-F5344CB8AC3E}">
        <p14:creationId xmlns:p14="http://schemas.microsoft.com/office/powerpoint/2010/main" val="78305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Lucas-</a:t>
            </a:r>
            <a:r>
              <a:rPr lang="en-US" dirty="0" err="1"/>
              <a:t>Kanade</a:t>
            </a:r>
            <a:r>
              <a:rPr lang="en-US" dirty="0"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https://youtu.be/D7r3-fHXvRU?t=1h40m54s</a:t>
            </a:r>
          </a:p>
        </p:txBody>
      </p:sp>
    </p:spTree>
    <p:extLst>
      <p:ext uri="{BB962C8B-B14F-4D97-AF65-F5344CB8AC3E}">
        <p14:creationId xmlns:p14="http://schemas.microsoft.com/office/powerpoint/2010/main" val="39577865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</a:t>
            </a:r>
            <a:r>
              <a:rPr lang="en-US" dirty="0" err="1"/>
              <a:t>mins</a:t>
            </a:r>
            <a:r>
              <a:rPr lang="en-US" dirty="0"/>
              <a:t> break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948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7"/>
          <a:stretch>
            <a:fillRect/>
          </a:stretch>
        </p:blipFill>
        <p:spPr bwMode="auto">
          <a:xfrm>
            <a:off x="457200" y="990600"/>
            <a:ext cx="7848600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ectangle 3"/>
          <p:cNvSpPr>
            <a:spLocks noChangeArrowheads="1"/>
          </p:cNvSpPr>
          <p:nvPr/>
        </p:nvSpPr>
        <p:spPr bwMode="auto">
          <a:xfrm>
            <a:off x="1371600" y="6172200"/>
            <a:ext cx="7083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1400"/>
              <a:t>Picture courtesy of Selim Temizer - Learning and Intelligent Systems (LIS) Group, MIT </a:t>
            </a:r>
          </a:p>
        </p:txBody>
      </p:sp>
      <p:sp>
        <p:nvSpPr>
          <p:cNvPr id="30725" name="Rectangle 4"/>
          <p:cNvSpPr>
            <a:spLocks noChangeArrowheads="1"/>
          </p:cNvSpPr>
          <p:nvPr/>
        </p:nvSpPr>
        <p:spPr bwMode="auto">
          <a:xfrm>
            <a:off x="2895600" y="160338"/>
            <a:ext cx="27098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3600"/>
              <a:t>Optical flow</a:t>
            </a: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4953000" y="1219200"/>
            <a:ext cx="3200400" cy="9159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Vector field function of the spatio-temporal image brightness variations </a:t>
            </a:r>
          </a:p>
        </p:txBody>
      </p:sp>
    </p:spTree>
    <p:extLst>
      <p:ext uri="{BB962C8B-B14F-4D97-AF65-F5344CB8AC3E}">
        <p14:creationId xmlns:p14="http://schemas.microsoft.com/office/powerpoint/2010/main" val="1217764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Motion and perceptual organization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Even “impoverished” motion data can evoke a strong percept</a:t>
            </a:r>
          </a:p>
        </p:txBody>
      </p:sp>
      <p:pic>
        <p:nvPicPr>
          <p:cNvPr id="1744901" name="Picture 5" descr="JoMovi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88" y="1295400"/>
            <a:ext cx="3373437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152400" y="6073775"/>
            <a:ext cx="8839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/>
              <a:t>G. Johansson, “Visual Perception of Biological Motion and a Model For Its Analysis", </a:t>
            </a:r>
            <a:r>
              <a:rPr lang="fr-FR" sz="2000" i="1"/>
              <a:t>Perception and Psychophysics 14, 201-211, 1973.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0228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Motion and perceptual organization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Even “impoverished” motion data can evoke a strong percept </a:t>
            </a:r>
          </a:p>
        </p:txBody>
      </p:sp>
      <p:pic>
        <p:nvPicPr>
          <p:cNvPr id="33797" name="Picture 7" descr="JoMovi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95400"/>
            <a:ext cx="337502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152400" y="6073775"/>
            <a:ext cx="8839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/>
              <a:t>G. Johansson, “Visual Perception of Biological Motion and a Model For Its Analysis", </a:t>
            </a:r>
            <a:r>
              <a:rPr lang="fr-FR" sz="2000" i="1"/>
              <a:t>Perception and Psychophysics 14, 201-211, 1973.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513216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586815" y="0"/>
            <a:ext cx="7886700" cy="919815"/>
          </a:xfrm>
        </p:spPr>
        <p:txBody>
          <a:bodyPr/>
          <a:lstStyle/>
          <a:p>
            <a:r>
              <a:rPr lang="en-US"/>
              <a:t>Uses of motion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8486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Estimating 3D structure</a:t>
            </a:r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r>
              <a:rPr lang="en-US" dirty="0"/>
              <a:t>Segmenting objects based on motion cues</a:t>
            </a:r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r>
              <a:rPr lang="en-US" dirty="0"/>
              <a:t>Learning and tracking dynamical models</a:t>
            </a:r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r>
              <a:rPr lang="en-US" dirty="0"/>
              <a:t>Recognizing events and activities</a:t>
            </a:r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r>
              <a:rPr lang="en-US" dirty="0"/>
              <a:t>Improving video quality (motion stabilization)</a:t>
            </a:r>
          </a:p>
        </p:txBody>
      </p:sp>
    </p:spTree>
    <p:extLst>
      <p:ext uri="{BB962C8B-B14F-4D97-AF65-F5344CB8AC3E}">
        <p14:creationId xmlns:p14="http://schemas.microsoft.com/office/powerpoint/2010/main" val="1739099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Motion field</a:t>
            </a:r>
          </a:p>
        </p:txBody>
      </p:sp>
      <p:sp>
        <p:nvSpPr>
          <p:cNvPr id="3584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The motion field is the projection of the 3D scene motion into the image</a:t>
            </a:r>
          </a:p>
        </p:txBody>
      </p:sp>
      <p:pic>
        <p:nvPicPr>
          <p:cNvPr id="35845" name="Picture 3" descr="_8196_figure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413125"/>
            <a:ext cx="425132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4" descr="_8196_figure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675" y="2514600"/>
            <a:ext cx="4057650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6200" y="6488113"/>
            <a:ext cx="9045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What would the motion field of a non-rotating ball moving towards the camera look like?</a:t>
            </a:r>
          </a:p>
        </p:txBody>
      </p:sp>
    </p:spTree>
    <p:extLst>
      <p:ext uri="{BB962C8B-B14F-4D97-AF65-F5344CB8AC3E}">
        <p14:creationId xmlns:p14="http://schemas.microsoft.com/office/powerpoint/2010/main" val="295871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Optical flow</a:t>
            </a:r>
          </a:p>
        </p:txBody>
      </p:sp>
      <p:sp>
        <p:nvSpPr>
          <p:cNvPr id="1781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825624"/>
            <a:ext cx="7886700" cy="4670799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dirty="0"/>
              <a:t>Definition: optical flow is the </a:t>
            </a:r>
            <a:r>
              <a:rPr lang="en-US" i="1" dirty="0"/>
              <a:t>apparent</a:t>
            </a:r>
            <a:r>
              <a:rPr lang="en-US" dirty="0"/>
              <a:t> motion of brightness patterns in the image</a:t>
            </a:r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r>
              <a:rPr lang="en-US" dirty="0"/>
              <a:t>Ideally, optical flow would be the same as the motion field</a:t>
            </a:r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r>
              <a:rPr lang="en-US" dirty="0"/>
              <a:t>Have to be careful: apparent motion can be caused by lighting changes without any actual motion</a:t>
            </a:r>
          </a:p>
          <a:p>
            <a:pPr lvl="1"/>
            <a:r>
              <a:rPr lang="en-US" dirty="0"/>
              <a:t>Think of a uniform rotating sphere under fixed lighting vs. a stationary sphere under moving illumination</a:t>
            </a:r>
          </a:p>
        </p:txBody>
      </p:sp>
    </p:spTree>
    <p:extLst>
      <p:ext uri="{BB962C8B-B14F-4D97-AF65-F5344CB8AC3E}">
        <p14:creationId xmlns:p14="http://schemas.microsoft.com/office/powerpoint/2010/main" val="428905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76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SIFT Example</a:t>
            </a:r>
          </a:p>
        </p:txBody>
      </p:sp>
      <p:pic>
        <p:nvPicPr>
          <p:cNvPr id="312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1676400"/>
            <a:ext cx="28575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2323" name="Picture 3" descr="C:\snavely\matlab\A2P3\templ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76400"/>
            <a:ext cx="2857500" cy="4343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ight Arrow 5"/>
          <p:cNvSpPr/>
          <p:nvPr/>
        </p:nvSpPr>
        <p:spPr>
          <a:xfrm>
            <a:off x="4191000" y="3276600"/>
            <a:ext cx="838200" cy="8382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sift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715000" y="6019800"/>
            <a:ext cx="20018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b="1"/>
              <a:t>868 SIFT features</a:t>
            </a:r>
          </a:p>
        </p:txBody>
      </p:sp>
    </p:spTree>
    <p:extLst>
      <p:ext uri="{BB962C8B-B14F-4D97-AF65-F5344CB8AC3E}">
        <p14:creationId xmlns:p14="http://schemas.microsoft.com/office/powerpoint/2010/main" val="324057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Lucas-Kanade Optical Flow</a:t>
            </a:r>
          </a:p>
        </p:txBody>
      </p:sp>
      <p:sp>
        <p:nvSpPr>
          <p:cNvPr id="3789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Same as Lucas-Kanade feature tracking, but for each pixel</a:t>
            </a:r>
          </a:p>
          <a:p>
            <a:pPr lvl="1"/>
            <a:r>
              <a:rPr lang="en-US"/>
              <a:t>As we saw, works better for textured pixels</a:t>
            </a:r>
          </a:p>
          <a:p>
            <a:r>
              <a:rPr lang="en-US"/>
              <a:t>Operations can be done one frame at a time, rather than pixel by pixel</a:t>
            </a:r>
          </a:p>
          <a:p>
            <a:pPr lvl="1"/>
            <a:r>
              <a:rPr lang="en-US"/>
              <a:t>Efficient</a:t>
            </a:r>
          </a:p>
        </p:txBody>
      </p:sp>
    </p:spTree>
    <p:extLst>
      <p:ext uri="{BB962C8B-B14F-4D97-AF65-F5344CB8AC3E}">
        <p14:creationId xmlns:p14="http://schemas.microsoft.com/office/powerpoint/2010/main" val="21168980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458D5D-1A27-4DD1-89B7-F229A7E9EB68}" type="slidenum">
              <a:rPr lang="en-US">
                <a:latin typeface="Arial" pitchFamily="34" charset="0"/>
              </a:rPr>
              <a:pPr>
                <a:defRPr/>
              </a:pPr>
              <a:t>61</a:t>
            </a:fld>
            <a:endParaRPr lang="en-US">
              <a:latin typeface="Arial" pitchFamily="34" charset="0"/>
            </a:endParaRPr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Refinement</a:t>
            </a:r>
          </a:p>
        </p:txBody>
      </p:sp>
      <p:sp>
        <p:nvSpPr>
          <p:cNvPr id="39941" name="Rectangle 3"/>
          <p:cNvSpPr>
            <a:spLocks noChangeArrowheads="1"/>
          </p:cNvSpPr>
          <p:nvPr/>
        </p:nvSpPr>
        <p:spPr bwMode="auto">
          <a:xfrm>
            <a:off x="381000" y="1441450"/>
            <a:ext cx="83058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>
              <a:spcBef>
                <a:spcPct val="20000"/>
              </a:spcBef>
              <a:buFontTx/>
              <a:buChar char="•"/>
            </a:pPr>
            <a:r>
              <a:rPr lang="en-US" sz="3200">
                <a:solidFill>
                  <a:srgbClr val="000000"/>
                </a:solidFill>
              </a:rPr>
              <a:t>Iterative Lukas-Kanade Algorithm</a:t>
            </a:r>
          </a:p>
          <a:p>
            <a:pPr marL="838200" lvl="1" indent="-381000">
              <a:spcBef>
                <a:spcPct val="20000"/>
              </a:spcBef>
              <a:buFontTx/>
              <a:buAutoNum type="arabicPeriod"/>
            </a:pPr>
            <a:r>
              <a:rPr lang="en-US" sz="2400">
                <a:solidFill>
                  <a:srgbClr val="000000"/>
                </a:solidFill>
              </a:rPr>
              <a:t>Estimate displacement at each pixel by solving Lucas-Kanade equations</a:t>
            </a:r>
          </a:p>
          <a:p>
            <a:pPr marL="838200" lvl="1" indent="-381000">
              <a:spcBef>
                <a:spcPct val="20000"/>
              </a:spcBef>
              <a:buFontTx/>
              <a:buAutoNum type="arabicPeriod"/>
            </a:pPr>
            <a:r>
              <a:rPr lang="en-US" sz="2400">
                <a:solidFill>
                  <a:srgbClr val="000000"/>
                </a:solidFill>
              </a:rPr>
              <a:t>Warp I(t) towards I(t+1) using the estimated flow field</a:t>
            </a:r>
          </a:p>
          <a:p>
            <a:pPr marL="1257300" lvl="2" indent="-342900">
              <a:spcBef>
                <a:spcPct val="20000"/>
              </a:spcBef>
            </a:pPr>
            <a:r>
              <a:rPr lang="en-US" sz="2000" i="1">
                <a:solidFill>
                  <a:srgbClr val="000000"/>
                </a:solidFill>
              </a:rPr>
              <a:t>-</a:t>
            </a:r>
            <a:r>
              <a:rPr lang="en-US" sz="2000">
                <a:solidFill>
                  <a:srgbClr val="000000"/>
                </a:solidFill>
              </a:rPr>
              <a:t> Basically, just interpolation</a:t>
            </a:r>
          </a:p>
          <a:p>
            <a:pPr marL="838200" lvl="1" indent="-381000">
              <a:spcBef>
                <a:spcPct val="20000"/>
              </a:spcBef>
              <a:buFontTx/>
              <a:buAutoNum type="arabicPeriod"/>
            </a:pPr>
            <a:r>
              <a:rPr lang="en-US" sz="2400">
                <a:solidFill>
                  <a:srgbClr val="000000"/>
                </a:solidFill>
              </a:rPr>
              <a:t>Repeat until convergence</a:t>
            </a:r>
          </a:p>
        </p:txBody>
      </p:sp>
      <p:sp>
        <p:nvSpPr>
          <p:cNvPr id="39942" name="Rectangle 4"/>
          <p:cNvSpPr>
            <a:spLocks noChangeArrowheads="1"/>
          </p:cNvSpPr>
          <p:nvPr/>
        </p:nvSpPr>
        <p:spPr bwMode="auto">
          <a:xfrm>
            <a:off x="5195888" y="6613525"/>
            <a:ext cx="39481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000000"/>
                </a:solidFill>
              </a:rPr>
              <a:t>* From Khurram Hassan-Shafique CAP5415 Computer Vision 2003</a:t>
            </a:r>
          </a:p>
        </p:txBody>
      </p:sp>
    </p:spTree>
    <p:extLst>
      <p:ext uri="{BB962C8B-B14F-4D97-AF65-F5344CB8AC3E}">
        <p14:creationId xmlns:p14="http://schemas.microsoft.com/office/powerpoint/2010/main" val="2220241836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963" name="Group 2"/>
          <p:cNvGrpSpPr>
            <a:grpSpLocks/>
          </p:cNvGrpSpPr>
          <p:nvPr/>
        </p:nvGrpSpPr>
        <p:grpSpPr bwMode="auto">
          <a:xfrm>
            <a:off x="5221288" y="4884738"/>
            <a:ext cx="3609975" cy="1203325"/>
            <a:chOff x="3289" y="3273"/>
            <a:chExt cx="2274" cy="758"/>
          </a:xfrm>
        </p:grpSpPr>
        <p:sp>
          <p:nvSpPr>
            <p:cNvPr id="41007" name="AutoShape 3"/>
            <p:cNvSpPr>
              <a:spLocks noChangeAspect="1" noChangeArrowheads="1"/>
            </p:cNvSpPr>
            <p:nvPr/>
          </p:nvSpPr>
          <p:spPr bwMode="auto">
            <a:xfrm>
              <a:off x="3289" y="3273"/>
              <a:ext cx="2274" cy="758"/>
            </a:xfrm>
            <a:prstGeom prst="parallelogram">
              <a:avLst>
                <a:gd name="adj" fmla="val 75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08" name="Text Box 4"/>
            <p:cNvSpPr txBox="1">
              <a:spLocks noChangeArrowheads="1"/>
            </p:cNvSpPr>
            <p:nvPr/>
          </p:nvSpPr>
          <p:spPr bwMode="auto">
            <a:xfrm>
              <a:off x="4116" y="3566"/>
              <a:ext cx="562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200" b="1">
                  <a:latin typeface="Times New Roman" pitchFamily="18" charset="0"/>
                </a:rPr>
                <a:t>image I</a:t>
              </a:r>
            </a:p>
          </p:txBody>
        </p:sp>
      </p:grpSp>
      <p:grpSp>
        <p:nvGrpSpPr>
          <p:cNvPr id="40964" name="Group 5"/>
          <p:cNvGrpSpPr>
            <a:grpSpLocks/>
          </p:cNvGrpSpPr>
          <p:nvPr/>
        </p:nvGrpSpPr>
        <p:grpSpPr bwMode="auto">
          <a:xfrm>
            <a:off x="177800" y="4905375"/>
            <a:ext cx="3606800" cy="1203325"/>
            <a:chOff x="112" y="3286"/>
            <a:chExt cx="2272" cy="758"/>
          </a:xfrm>
        </p:grpSpPr>
        <p:sp>
          <p:nvSpPr>
            <p:cNvPr id="41005" name="AutoShape 6"/>
            <p:cNvSpPr>
              <a:spLocks noChangeAspect="1" noChangeArrowheads="1"/>
            </p:cNvSpPr>
            <p:nvPr/>
          </p:nvSpPr>
          <p:spPr bwMode="auto">
            <a:xfrm>
              <a:off x="112" y="3286"/>
              <a:ext cx="2272" cy="758"/>
            </a:xfrm>
            <a:prstGeom prst="parallelogram">
              <a:avLst>
                <a:gd name="adj" fmla="val 7493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06" name="Text Box 7"/>
            <p:cNvSpPr txBox="1">
              <a:spLocks noChangeArrowheads="1"/>
            </p:cNvSpPr>
            <p:nvPr/>
          </p:nvSpPr>
          <p:spPr bwMode="auto">
            <a:xfrm>
              <a:off x="887" y="3557"/>
              <a:ext cx="582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200" b="1">
                  <a:latin typeface="Times New Roman" pitchFamily="18" charset="0"/>
                </a:rPr>
                <a:t>image J</a:t>
              </a:r>
            </a:p>
          </p:txBody>
        </p:sp>
      </p:grpSp>
      <p:grpSp>
        <p:nvGrpSpPr>
          <p:cNvPr id="40965" name="Group 8"/>
          <p:cNvGrpSpPr>
            <a:grpSpLocks/>
          </p:cNvGrpSpPr>
          <p:nvPr/>
        </p:nvGrpSpPr>
        <p:grpSpPr bwMode="auto">
          <a:xfrm>
            <a:off x="177800" y="1143000"/>
            <a:ext cx="8797925" cy="5324475"/>
            <a:chOff x="112" y="916"/>
            <a:chExt cx="5542" cy="3354"/>
          </a:xfrm>
        </p:grpSpPr>
        <p:grpSp>
          <p:nvGrpSpPr>
            <p:cNvPr id="40980" name="Group 9"/>
            <p:cNvGrpSpPr>
              <a:grpSpLocks/>
            </p:cNvGrpSpPr>
            <p:nvPr/>
          </p:nvGrpSpPr>
          <p:grpSpPr bwMode="auto">
            <a:xfrm>
              <a:off x="112" y="916"/>
              <a:ext cx="5542" cy="3354"/>
              <a:chOff x="112" y="916"/>
              <a:chExt cx="5542" cy="3354"/>
            </a:xfrm>
          </p:grpSpPr>
          <p:grpSp>
            <p:nvGrpSpPr>
              <p:cNvPr id="40983" name="Group 10"/>
              <p:cNvGrpSpPr>
                <a:grpSpLocks/>
              </p:cNvGrpSpPr>
              <p:nvPr/>
            </p:nvGrpSpPr>
            <p:grpSpPr bwMode="auto">
              <a:xfrm>
                <a:off x="112" y="931"/>
                <a:ext cx="2571" cy="3339"/>
                <a:chOff x="112" y="931"/>
                <a:chExt cx="2571" cy="3339"/>
              </a:xfrm>
            </p:grpSpPr>
            <p:grpSp>
              <p:nvGrpSpPr>
                <p:cNvPr id="40995" name="Group 11"/>
                <p:cNvGrpSpPr>
                  <a:grpSpLocks/>
                </p:cNvGrpSpPr>
                <p:nvPr/>
              </p:nvGrpSpPr>
              <p:grpSpPr bwMode="auto">
                <a:xfrm>
                  <a:off x="112" y="931"/>
                  <a:ext cx="2272" cy="3113"/>
                  <a:chOff x="112" y="931"/>
                  <a:chExt cx="2272" cy="3113"/>
                </a:xfrm>
              </p:grpSpPr>
              <p:sp>
                <p:nvSpPr>
                  <p:cNvPr id="40997" name="Line 12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24" y="931"/>
                    <a:ext cx="933" cy="308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98" name="Line 13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1059" y="938"/>
                    <a:ext cx="1305" cy="2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99" name="Line 1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678" y="972"/>
                    <a:ext cx="394" cy="231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000" name="AutoShape 1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12" y="3286"/>
                    <a:ext cx="2272" cy="758"/>
                  </a:xfrm>
                  <a:prstGeom prst="parallelogram">
                    <a:avLst>
                      <a:gd name="adj" fmla="val 74934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001" name="AutoShape 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22" y="2095"/>
                    <a:ext cx="1090" cy="318"/>
                  </a:xfrm>
                  <a:prstGeom prst="parallelogram">
                    <a:avLst>
                      <a:gd name="adj" fmla="val 85692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002" name="AutoShape 1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93" y="2626"/>
                    <a:ext cx="1621" cy="472"/>
                  </a:xfrm>
                  <a:prstGeom prst="parallelogram">
                    <a:avLst>
                      <a:gd name="adj" fmla="val 85858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003" name="AutoShape 1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87" y="1576"/>
                    <a:ext cx="644" cy="188"/>
                  </a:xfrm>
                  <a:prstGeom prst="parallelogram">
                    <a:avLst>
                      <a:gd name="adj" fmla="val 85638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1004" name="Line 19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1063" y="938"/>
                    <a:ext cx="754" cy="30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99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36" y="4076"/>
                  <a:ext cx="2447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r>
                    <a:rPr lang="en-US" sz="2000" b="1"/>
                    <a:t>Gaussian pyramid of image 1 (t)</a:t>
                  </a:r>
                </a:p>
              </p:txBody>
            </p:sp>
          </p:grpSp>
          <p:grpSp>
            <p:nvGrpSpPr>
              <p:cNvPr id="40984" name="Group 21"/>
              <p:cNvGrpSpPr>
                <a:grpSpLocks/>
              </p:cNvGrpSpPr>
              <p:nvPr/>
            </p:nvGrpSpPr>
            <p:grpSpPr bwMode="auto">
              <a:xfrm>
                <a:off x="3024" y="916"/>
                <a:ext cx="2630" cy="3354"/>
                <a:chOff x="3024" y="916"/>
                <a:chExt cx="2630" cy="3354"/>
              </a:xfrm>
            </p:grpSpPr>
            <p:grpSp>
              <p:nvGrpSpPr>
                <p:cNvPr id="40985" name="Group 22"/>
                <p:cNvGrpSpPr>
                  <a:grpSpLocks/>
                </p:cNvGrpSpPr>
                <p:nvPr/>
              </p:nvGrpSpPr>
              <p:grpSpPr bwMode="auto">
                <a:xfrm>
                  <a:off x="3289" y="916"/>
                  <a:ext cx="2274" cy="3115"/>
                  <a:chOff x="3289" y="916"/>
                  <a:chExt cx="2274" cy="3115"/>
                </a:xfrm>
              </p:grpSpPr>
              <p:sp>
                <p:nvSpPr>
                  <p:cNvPr id="40987" name="Line 23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3301" y="916"/>
                    <a:ext cx="934" cy="308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88" name="Line 24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4237" y="923"/>
                    <a:ext cx="1306" cy="23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89" name="Line 25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854" y="957"/>
                    <a:ext cx="396" cy="231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90" name="AutoShape 2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89" y="3273"/>
                    <a:ext cx="2274" cy="758"/>
                  </a:xfrm>
                  <a:prstGeom prst="parallelogram">
                    <a:avLst>
                      <a:gd name="adj" fmla="val 75000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991" name="AutoShape 2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800" y="2081"/>
                    <a:ext cx="1091" cy="317"/>
                  </a:xfrm>
                  <a:prstGeom prst="parallelogram">
                    <a:avLst>
                      <a:gd name="adj" fmla="val 86041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992" name="AutoShape 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72" y="2612"/>
                    <a:ext cx="1621" cy="472"/>
                  </a:xfrm>
                  <a:prstGeom prst="parallelogram">
                    <a:avLst>
                      <a:gd name="adj" fmla="val 85858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993" name="AutoShape 2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965" y="1562"/>
                    <a:ext cx="643" cy="186"/>
                  </a:xfrm>
                  <a:prstGeom prst="parallelogram">
                    <a:avLst>
                      <a:gd name="adj" fmla="val 86425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0994" name="Line 30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4241" y="923"/>
                    <a:ext cx="754" cy="309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986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3024" y="4076"/>
                  <a:ext cx="2630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r>
                    <a:rPr lang="en-US" sz="2000" b="1"/>
                    <a:t>Gaussian pyramid of image 2 (t+1)</a:t>
                  </a:r>
                </a:p>
              </p:txBody>
            </p:sp>
          </p:grpSp>
        </p:grpSp>
        <p:sp>
          <p:nvSpPr>
            <p:cNvPr id="40981" name="Text Box 32"/>
            <p:cNvSpPr txBox="1">
              <a:spLocks noChangeArrowheads="1"/>
            </p:cNvSpPr>
            <p:nvPr/>
          </p:nvSpPr>
          <p:spPr bwMode="auto">
            <a:xfrm>
              <a:off x="4124" y="3580"/>
              <a:ext cx="59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 b="1">
                  <a:solidFill>
                    <a:schemeClr val="bg1"/>
                  </a:solidFill>
                </a:rPr>
                <a:t>image 2</a:t>
              </a:r>
            </a:p>
          </p:txBody>
        </p:sp>
        <p:sp>
          <p:nvSpPr>
            <p:cNvPr id="40982" name="Text Box 33"/>
            <p:cNvSpPr txBox="1">
              <a:spLocks noChangeArrowheads="1"/>
            </p:cNvSpPr>
            <p:nvPr/>
          </p:nvSpPr>
          <p:spPr bwMode="auto">
            <a:xfrm>
              <a:off x="887" y="3571"/>
              <a:ext cx="59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 b="1"/>
                <a:t>image 1</a:t>
              </a:r>
            </a:p>
          </p:txBody>
        </p:sp>
      </p:grpSp>
      <p:sp>
        <p:nvSpPr>
          <p:cNvPr id="40966" name="Rectangle 3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dirty="0"/>
              <a:t>Coarse-to-fine optical flow estimation</a:t>
            </a:r>
          </a:p>
        </p:txBody>
      </p:sp>
      <p:sp>
        <p:nvSpPr>
          <p:cNvPr id="40967" name="Text Box 35"/>
          <p:cNvSpPr txBox="1">
            <a:spLocks noChangeArrowheads="1"/>
          </p:cNvSpPr>
          <p:nvPr/>
        </p:nvSpPr>
        <p:spPr bwMode="auto">
          <a:xfrm>
            <a:off x="3276600" y="2187575"/>
            <a:ext cx="1974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run iterative L-K</a:t>
            </a:r>
          </a:p>
        </p:txBody>
      </p:sp>
      <p:sp>
        <p:nvSpPr>
          <p:cNvPr id="40968" name="Line 36"/>
          <p:cNvSpPr>
            <a:spLocks noChangeShapeType="1"/>
          </p:cNvSpPr>
          <p:nvPr/>
        </p:nvSpPr>
        <p:spPr bwMode="auto">
          <a:xfrm>
            <a:off x="2362200" y="2463800"/>
            <a:ext cx="8350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9" name="Line 37"/>
          <p:cNvSpPr>
            <a:spLocks noChangeShapeType="1"/>
          </p:cNvSpPr>
          <p:nvPr/>
        </p:nvSpPr>
        <p:spPr bwMode="auto">
          <a:xfrm flipH="1">
            <a:off x="5334000" y="2463800"/>
            <a:ext cx="8905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" name="Group 38"/>
          <p:cNvGrpSpPr>
            <a:grpSpLocks/>
          </p:cNvGrpSpPr>
          <p:nvPr/>
        </p:nvGrpSpPr>
        <p:grpSpPr bwMode="auto">
          <a:xfrm>
            <a:off x="2670175" y="3178175"/>
            <a:ext cx="3273425" cy="396875"/>
            <a:chOff x="1682" y="2198"/>
            <a:chExt cx="2062" cy="250"/>
          </a:xfrm>
        </p:grpSpPr>
        <p:sp>
          <p:nvSpPr>
            <p:cNvPr id="40977" name="Line 39"/>
            <p:cNvSpPr>
              <a:spLocks noChangeShapeType="1"/>
            </p:cNvSpPr>
            <p:nvPr/>
          </p:nvSpPr>
          <p:spPr bwMode="auto">
            <a:xfrm>
              <a:off x="1682" y="2304"/>
              <a:ext cx="3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8" name="Line 40"/>
            <p:cNvSpPr>
              <a:spLocks noChangeShapeType="1"/>
            </p:cNvSpPr>
            <p:nvPr/>
          </p:nvSpPr>
          <p:spPr bwMode="auto">
            <a:xfrm>
              <a:off x="3360" y="230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9" name="Text Box 41"/>
            <p:cNvSpPr txBox="1">
              <a:spLocks noChangeArrowheads="1"/>
            </p:cNvSpPr>
            <p:nvPr/>
          </p:nvSpPr>
          <p:spPr bwMode="auto">
            <a:xfrm>
              <a:off x="2068" y="2198"/>
              <a:ext cx="1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/>
                <a:t>run iterative L-K</a:t>
              </a:r>
            </a:p>
          </p:txBody>
        </p:sp>
      </p:grpSp>
      <p:grpSp>
        <p:nvGrpSpPr>
          <p:cNvPr id="11" name="Group 42"/>
          <p:cNvGrpSpPr>
            <a:grpSpLocks/>
          </p:cNvGrpSpPr>
          <p:nvPr/>
        </p:nvGrpSpPr>
        <p:grpSpPr bwMode="auto">
          <a:xfrm>
            <a:off x="4191000" y="2584450"/>
            <a:ext cx="2243138" cy="593725"/>
            <a:chOff x="2640" y="1824"/>
            <a:chExt cx="1413" cy="374"/>
          </a:xfrm>
        </p:grpSpPr>
        <p:sp>
          <p:nvSpPr>
            <p:cNvPr id="40975" name="Line 43"/>
            <p:cNvSpPr>
              <a:spLocks noChangeShapeType="1"/>
            </p:cNvSpPr>
            <p:nvPr/>
          </p:nvSpPr>
          <p:spPr bwMode="auto">
            <a:xfrm>
              <a:off x="2640" y="1824"/>
              <a:ext cx="0" cy="3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6" name="Text Box 44"/>
            <p:cNvSpPr txBox="1">
              <a:spLocks noChangeArrowheads="1"/>
            </p:cNvSpPr>
            <p:nvPr/>
          </p:nvSpPr>
          <p:spPr bwMode="auto">
            <a:xfrm>
              <a:off x="2644" y="1862"/>
              <a:ext cx="140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/>
                <a:t>warp &amp; upsample </a:t>
              </a:r>
            </a:p>
          </p:txBody>
        </p:sp>
      </p:grpSp>
      <p:grpSp>
        <p:nvGrpSpPr>
          <p:cNvPr id="12" name="Group 45"/>
          <p:cNvGrpSpPr>
            <a:grpSpLocks/>
          </p:cNvGrpSpPr>
          <p:nvPr/>
        </p:nvGrpSpPr>
        <p:grpSpPr bwMode="auto">
          <a:xfrm>
            <a:off x="4191000" y="3498850"/>
            <a:ext cx="303213" cy="685800"/>
            <a:chOff x="2640" y="2400"/>
            <a:chExt cx="191" cy="432"/>
          </a:xfrm>
        </p:grpSpPr>
        <p:sp>
          <p:nvSpPr>
            <p:cNvPr id="40973" name="Line 46"/>
            <p:cNvSpPr>
              <a:spLocks noChangeShapeType="1"/>
            </p:cNvSpPr>
            <p:nvPr/>
          </p:nvSpPr>
          <p:spPr bwMode="auto">
            <a:xfrm>
              <a:off x="2640" y="2458"/>
              <a:ext cx="0" cy="3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4" name="Text Box 47"/>
            <p:cNvSpPr txBox="1">
              <a:spLocks noChangeArrowheads="1"/>
            </p:cNvSpPr>
            <p:nvPr/>
          </p:nvSpPr>
          <p:spPr bwMode="auto">
            <a:xfrm>
              <a:off x="2688" y="2400"/>
              <a:ext cx="143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200" b="1"/>
                <a:t>.</a:t>
              </a:r>
            </a:p>
            <a:p>
              <a:r>
                <a:rPr lang="en-US" sz="1200" b="1"/>
                <a:t>.</a:t>
              </a:r>
            </a:p>
            <a:p>
              <a:r>
                <a:rPr lang="en-US" sz="1200" b="1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996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011" name="Picture 2" descr="garden_0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95400"/>
            <a:ext cx="6032500" cy="411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Example</a:t>
            </a: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5195888" y="6613525"/>
            <a:ext cx="39481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/>
              <a:t>* From Khurram Hassan-Shafique </a:t>
            </a:r>
            <a:r>
              <a:rPr lang="en-US" sz="1000">
                <a:solidFill>
                  <a:schemeClr val="tx2"/>
                </a:solidFill>
              </a:rPr>
              <a:t>CAP5415 Computer Vision 2003</a:t>
            </a:r>
          </a:p>
        </p:txBody>
      </p:sp>
      <p:sp>
        <p:nvSpPr>
          <p:cNvPr id="43014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432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Multi-resolution registration</a:t>
            </a:r>
          </a:p>
        </p:txBody>
      </p:sp>
      <p:pic>
        <p:nvPicPr>
          <p:cNvPr id="44036" name="Picture 3" descr="garden_4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25" y="3659188"/>
            <a:ext cx="3656013" cy="274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4" descr="garden_2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5" y="990600"/>
            <a:ext cx="365601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Picture 5" descr="garden_1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990600"/>
            <a:ext cx="3656013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9" name="Picture 6" descr="garden_3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3595688"/>
            <a:ext cx="3656013" cy="274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0" name="Rectangle 7"/>
          <p:cNvSpPr>
            <a:spLocks noChangeArrowheads="1"/>
          </p:cNvSpPr>
          <p:nvPr/>
        </p:nvSpPr>
        <p:spPr bwMode="auto">
          <a:xfrm>
            <a:off x="5195888" y="6613525"/>
            <a:ext cx="39481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/>
              <a:t>* From Khurram Hassan-Shafique </a:t>
            </a:r>
            <a:r>
              <a:rPr lang="en-US" sz="1000">
                <a:solidFill>
                  <a:schemeClr val="tx2"/>
                </a:solidFill>
              </a:rPr>
              <a:t>CAP5415 Computer Vision 2003</a:t>
            </a:r>
          </a:p>
        </p:txBody>
      </p:sp>
    </p:spTree>
    <p:extLst>
      <p:ext uri="{BB962C8B-B14F-4D97-AF65-F5344CB8AC3E}">
        <p14:creationId xmlns:p14="http://schemas.microsoft.com/office/powerpoint/2010/main" val="1870973199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Optical Flow Results</a:t>
            </a:r>
          </a:p>
        </p:txBody>
      </p:sp>
      <p:pic>
        <p:nvPicPr>
          <p:cNvPr id="4506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31863"/>
            <a:ext cx="7623175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Rectangle 4"/>
          <p:cNvSpPr>
            <a:spLocks noChangeArrowheads="1"/>
          </p:cNvSpPr>
          <p:nvPr/>
        </p:nvSpPr>
        <p:spPr bwMode="auto">
          <a:xfrm>
            <a:off x="5195888" y="6613525"/>
            <a:ext cx="39481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/>
              <a:t>* From Khurram Hassan-Shafique </a:t>
            </a:r>
            <a:r>
              <a:rPr lang="en-US" sz="1000">
                <a:solidFill>
                  <a:schemeClr val="tx2"/>
                </a:solidFill>
              </a:rPr>
              <a:t>CAP5415 Computer Vision 2003</a:t>
            </a:r>
          </a:p>
        </p:txBody>
      </p:sp>
    </p:spTree>
    <p:extLst>
      <p:ext uri="{BB962C8B-B14F-4D97-AF65-F5344CB8AC3E}">
        <p14:creationId xmlns:p14="http://schemas.microsoft.com/office/powerpoint/2010/main" val="40699498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Optical Flow Results</a:t>
            </a:r>
          </a:p>
        </p:txBody>
      </p:sp>
      <p:pic>
        <p:nvPicPr>
          <p:cNvPr id="460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1231900"/>
            <a:ext cx="7797800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Rectangle 4"/>
          <p:cNvSpPr>
            <a:spLocks noChangeArrowheads="1"/>
          </p:cNvSpPr>
          <p:nvPr/>
        </p:nvSpPr>
        <p:spPr bwMode="auto">
          <a:xfrm>
            <a:off x="5195888" y="6613525"/>
            <a:ext cx="39481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/>
              <a:t>* From Khurram Hassan-Shafique </a:t>
            </a:r>
            <a:r>
              <a:rPr lang="en-US" sz="1000">
                <a:solidFill>
                  <a:schemeClr val="tx2"/>
                </a:solidFill>
              </a:rPr>
              <a:t>CAP5415 Computer Vision 2003</a:t>
            </a:r>
          </a:p>
        </p:txBody>
      </p:sp>
    </p:spTree>
    <p:extLst>
      <p:ext uri="{BB962C8B-B14F-4D97-AF65-F5344CB8AC3E}">
        <p14:creationId xmlns:p14="http://schemas.microsoft.com/office/powerpoint/2010/main" val="1450330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Errors in Lucas-Kanade</a:t>
            </a:r>
          </a:p>
        </p:txBody>
      </p:sp>
      <p:sp>
        <p:nvSpPr>
          <p:cNvPr id="1870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The motion is large</a:t>
            </a:r>
          </a:p>
          <a:p>
            <a:pPr lvl="1"/>
            <a:r>
              <a:rPr lang="en-US" dirty="0"/>
              <a:t>Possible Fix: </a:t>
            </a:r>
            <a:r>
              <a:rPr lang="en-US" dirty="0" err="1"/>
              <a:t>Keypoint</a:t>
            </a:r>
            <a:r>
              <a:rPr lang="en-US" dirty="0"/>
              <a:t> matching</a:t>
            </a:r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r>
              <a:rPr lang="en-US" dirty="0"/>
              <a:t>A point does not move like its neighbors</a:t>
            </a:r>
          </a:p>
          <a:p>
            <a:pPr lvl="1"/>
            <a:r>
              <a:rPr lang="en-US" dirty="0"/>
              <a:t>Possible Fix: Region-based matching</a:t>
            </a:r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r>
              <a:rPr lang="en-US" dirty="0"/>
              <a:t>Brightness constancy does not hold</a:t>
            </a:r>
          </a:p>
          <a:p>
            <a:pPr lvl="1"/>
            <a:r>
              <a:rPr lang="en-US" dirty="0"/>
              <a:t>Possible Fix: Gradient constancy</a:t>
            </a:r>
          </a:p>
        </p:txBody>
      </p:sp>
    </p:spTree>
    <p:extLst>
      <p:ext uri="{BB962C8B-B14F-4D97-AF65-F5344CB8AC3E}">
        <p14:creationId xmlns:p14="http://schemas.microsoft.com/office/powerpoint/2010/main" val="368818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8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0851" grpId="0" build="p" bldLvl="2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State-of-the-art optical flow</a:t>
            </a:r>
          </a:p>
        </p:txBody>
      </p:sp>
      <p:sp>
        <p:nvSpPr>
          <p:cNvPr id="48132" name="Content Placeholder 2"/>
          <p:cNvSpPr>
            <a:spLocks noGrp="1"/>
          </p:cNvSpPr>
          <p:nvPr>
            <p:ph idx="1"/>
          </p:nvPr>
        </p:nvSpPr>
        <p:spPr>
          <a:xfrm>
            <a:off x="628650" y="1446306"/>
            <a:ext cx="7886700" cy="4730657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/>
              <a:t>	Start with something similar to Lucas-</a:t>
            </a:r>
            <a:r>
              <a:rPr lang="en-US" dirty="0" err="1"/>
              <a:t>Kanade</a:t>
            </a:r>
            <a:endParaRPr lang="en-US" dirty="0"/>
          </a:p>
          <a:p>
            <a:pPr>
              <a:buFont typeface="Arial" charset="0"/>
              <a:buNone/>
            </a:pPr>
            <a:r>
              <a:rPr lang="en-US" dirty="0"/>
              <a:t>	+ gradient constancy</a:t>
            </a:r>
          </a:p>
          <a:p>
            <a:pPr>
              <a:buFont typeface="Arial" charset="0"/>
              <a:buNone/>
            </a:pPr>
            <a:r>
              <a:rPr lang="en-US" dirty="0"/>
              <a:t>	+ energy minimization with smoothing term</a:t>
            </a:r>
          </a:p>
          <a:p>
            <a:pPr>
              <a:buFont typeface="Arial" charset="0"/>
              <a:buNone/>
            </a:pPr>
            <a:r>
              <a:rPr lang="en-US" dirty="0"/>
              <a:t>	+ region matching</a:t>
            </a:r>
          </a:p>
          <a:p>
            <a:pPr>
              <a:buFont typeface="Arial" charset="0"/>
              <a:buNone/>
            </a:pPr>
            <a:r>
              <a:rPr lang="en-US" dirty="0"/>
              <a:t>	+ </a:t>
            </a:r>
            <a:r>
              <a:rPr lang="en-US" dirty="0" err="1"/>
              <a:t>keypoint</a:t>
            </a:r>
            <a:r>
              <a:rPr lang="en-US" dirty="0"/>
              <a:t> matching (long-range)</a:t>
            </a:r>
          </a:p>
        </p:txBody>
      </p:sp>
      <p:sp>
        <p:nvSpPr>
          <p:cNvPr id="48133" name="TextBox 3"/>
          <p:cNvSpPr txBox="1">
            <a:spLocks noChangeArrowheads="1"/>
          </p:cNvSpPr>
          <p:nvPr/>
        </p:nvSpPr>
        <p:spPr bwMode="auto">
          <a:xfrm>
            <a:off x="0" y="6488113"/>
            <a:ext cx="59039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hlinkClick r:id="rId2"/>
              </a:rPr>
              <a:t>Large displacement optical flow</a:t>
            </a:r>
            <a:r>
              <a:rPr lang="en-US"/>
              <a:t>, </a:t>
            </a:r>
            <a:r>
              <a:rPr lang="en-US" dirty="0" err="1"/>
              <a:t>Brox</a:t>
            </a:r>
            <a:r>
              <a:rPr lang="en-US" dirty="0"/>
              <a:t> et al., CVPR 2009</a:t>
            </a:r>
          </a:p>
        </p:txBody>
      </p:sp>
      <p:pic>
        <p:nvPicPr>
          <p:cNvPr id="481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05" t="54716"/>
          <a:stretch>
            <a:fillRect/>
          </a:stretch>
        </p:blipFill>
        <p:spPr bwMode="auto">
          <a:xfrm>
            <a:off x="7086600" y="4343400"/>
            <a:ext cx="1905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97"/>
          <a:stretch>
            <a:fillRect/>
          </a:stretch>
        </p:blipFill>
        <p:spPr bwMode="auto">
          <a:xfrm>
            <a:off x="228600" y="4114800"/>
            <a:ext cx="6477000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6" name="TextBox 6"/>
          <p:cNvSpPr txBox="1">
            <a:spLocks noChangeArrowheads="1"/>
          </p:cNvSpPr>
          <p:nvPr/>
        </p:nvSpPr>
        <p:spPr bwMode="auto">
          <a:xfrm>
            <a:off x="1920875" y="6199188"/>
            <a:ext cx="16208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Region-based</a:t>
            </a:r>
          </a:p>
        </p:txBody>
      </p:sp>
      <p:sp>
        <p:nvSpPr>
          <p:cNvPr id="48137" name="TextBox 7"/>
          <p:cNvSpPr txBox="1">
            <a:spLocks noChangeArrowheads="1"/>
          </p:cNvSpPr>
          <p:nvPr/>
        </p:nvSpPr>
        <p:spPr bwMode="auto">
          <a:xfrm>
            <a:off x="3581400" y="6199188"/>
            <a:ext cx="1524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+Pixel-based</a:t>
            </a:r>
          </a:p>
        </p:txBody>
      </p:sp>
      <p:sp>
        <p:nvSpPr>
          <p:cNvPr id="48138" name="TextBox 8"/>
          <p:cNvSpPr txBox="1">
            <a:spLocks noChangeArrowheads="1"/>
          </p:cNvSpPr>
          <p:nvPr/>
        </p:nvSpPr>
        <p:spPr bwMode="auto">
          <a:xfrm>
            <a:off x="4992688" y="6184900"/>
            <a:ext cx="19224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+Keypoint-based</a:t>
            </a:r>
          </a:p>
        </p:txBody>
      </p:sp>
    </p:spTree>
    <p:extLst>
      <p:ext uri="{BB962C8B-B14F-4D97-AF65-F5344CB8AC3E}">
        <p14:creationId xmlns:p14="http://schemas.microsoft.com/office/powerpoint/2010/main" val="13487664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7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Major contributions from Lucas, </a:t>
            </a:r>
            <a:r>
              <a:rPr lang="en-US" dirty="0" err="1"/>
              <a:t>Tomasi</a:t>
            </a:r>
            <a:r>
              <a:rPr lang="en-US" dirty="0"/>
              <a:t>, </a:t>
            </a:r>
            <a:r>
              <a:rPr lang="en-US" dirty="0" err="1"/>
              <a:t>Kanade</a:t>
            </a:r>
            <a:endParaRPr lang="en-US" dirty="0"/>
          </a:p>
          <a:p>
            <a:pPr lvl="1">
              <a:defRPr/>
            </a:pPr>
            <a:r>
              <a:rPr lang="en-US" dirty="0"/>
              <a:t>Tracking feature points</a:t>
            </a:r>
          </a:p>
          <a:p>
            <a:pPr lvl="1">
              <a:defRPr/>
            </a:pPr>
            <a:r>
              <a:rPr lang="en-US" dirty="0"/>
              <a:t>Optical flow</a:t>
            </a:r>
          </a:p>
          <a:p>
            <a:pPr lvl="1">
              <a:defRPr/>
            </a:pPr>
            <a:r>
              <a:rPr lang="en-US" dirty="0"/>
              <a:t>Stereo (later)</a:t>
            </a:r>
          </a:p>
          <a:p>
            <a:pPr lvl="1">
              <a:defRPr/>
            </a:pPr>
            <a:r>
              <a:rPr lang="en-US" dirty="0"/>
              <a:t>Structure from motion (later)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Key ideas</a:t>
            </a:r>
          </a:p>
          <a:p>
            <a:pPr lvl="1">
              <a:defRPr/>
            </a:pPr>
            <a:r>
              <a:rPr lang="en-US" dirty="0"/>
              <a:t>By assuming brightness constancy, truncated Taylor expansion leads to simple and fast patch matching across frames</a:t>
            </a:r>
          </a:p>
          <a:p>
            <a:pPr lvl="1">
              <a:defRPr/>
            </a:pPr>
            <a:r>
              <a:rPr lang="en-US" dirty="0"/>
              <a:t>Coarse-to-fine registration</a:t>
            </a:r>
          </a:p>
        </p:txBody>
      </p:sp>
    </p:spTree>
    <p:extLst>
      <p:ext uri="{BB962C8B-B14F-4D97-AF65-F5344CB8AC3E}">
        <p14:creationId xmlns:p14="http://schemas.microsoft.com/office/powerpoint/2010/main" val="4085996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Feature matching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051524" cy="4351338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/>
              <a:t>Given a feature in I</a:t>
            </a:r>
            <a:r>
              <a:rPr lang="en-US" altLang="en-US" baseline="-25000" dirty="0"/>
              <a:t>1</a:t>
            </a:r>
            <a:r>
              <a:rPr lang="en-US" altLang="en-US" dirty="0"/>
              <a:t>, how to find the best match in I</a:t>
            </a:r>
            <a:r>
              <a:rPr lang="en-US" altLang="en-US" baseline="-25000" dirty="0"/>
              <a:t>2</a:t>
            </a:r>
            <a:r>
              <a:rPr lang="en-US" altLang="en-US" dirty="0"/>
              <a:t>?</a:t>
            </a:r>
          </a:p>
          <a:p>
            <a:pPr marL="914400" lvl="1" indent="-457200">
              <a:buFontTx/>
              <a:buAutoNum type="arabicPeriod"/>
            </a:pPr>
            <a:r>
              <a:rPr lang="en-US" altLang="en-US" dirty="0"/>
              <a:t>Define distance function that compares two descriptors</a:t>
            </a:r>
          </a:p>
          <a:p>
            <a:pPr marL="914400" lvl="1" indent="-457200">
              <a:buFontTx/>
              <a:buAutoNum type="arabicPeriod"/>
            </a:pPr>
            <a:r>
              <a:rPr lang="en-US" altLang="en-US" dirty="0"/>
              <a:t>Test all the features in I</a:t>
            </a:r>
            <a:r>
              <a:rPr lang="en-US" altLang="en-US" baseline="-25000" dirty="0"/>
              <a:t>2</a:t>
            </a:r>
            <a:r>
              <a:rPr lang="en-US" altLang="en-US" dirty="0"/>
              <a:t>, find the one with min distance</a:t>
            </a:r>
          </a:p>
        </p:txBody>
      </p:sp>
    </p:spTree>
    <p:extLst>
      <p:ext uri="{BB962C8B-B14F-4D97-AF65-F5344CB8AC3E}">
        <p14:creationId xmlns:p14="http://schemas.microsoft.com/office/powerpoint/2010/main" val="283911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week</a:t>
            </a:r>
          </a:p>
        </p:txBody>
      </p:sp>
      <p:sp>
        <p:nvSpPr>
          <p:cNvPr id="5120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HW 1 due Monday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Object/image alignment</a:t>
            </a:r>
          </a:p>
        </p:txBody>
      </p:sp>
    </p:spTree>
    <p:extLst>
      <p:ext uri="{BB962C8B-B14F-4D97-AF65-F5344CB8AC3E}">
        <p14:creationId xmlns:p14="http://schemas.microsoft.com/office/powerpoint/2010/main" val="1047288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altLang="en-US" dirty="0"/>
              <a:t>Feature distance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686800" cy="5257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 dirty="0"/>
              <a:t>How to define the difference between two features </a:t>
            </a:r>
            <a:r>
              <a:rPr lang="en-US" altLang="en-US" sz="2800" i="1" dirty="0"/>
              <a:t>f</a:t>
            </a:r>
            <a:r>
              <a:rPr lang="en-US" altLang="en-US" sz="2800" baseline="-25000" dirty="0"/>
              <a:t>1</a:t>
            </a:r>
            <a:r>
              <a:rPr lang="en-US" altLang="en-US" sz="2800" dirty="0"/>
              <a:t>, </a:t>
            </a:r>
            <a:r>
              <a:rPr lang="en-US" altLang="en-US" sz="2800" i="1" dirty="0"/>
              <a:t>f</a:t>
            </a:r>
            <a:r>
              <a:rPr lang="en-US" altLang="en-US" sz="2800" baseline="-25000" dirty="0"/>
              <a:t>2</a:t>
            </a:r>
            <a:r>
              <a:rPr lang="en-US" altLang="en-US" sz="2800" dirty="0"/>
              <a:t>?</a:t>
            </a:r>
          </a:p>
          <a:p>
            <a:pPr marL="914400" lvl="1" indent="-457200"/>
            <a:r>
              <a:rPr lang="en-US" altLang="en-US" sz="2400" dirty="0"/>
              <a:t>Simple approach: L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distance, ||f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- f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|| </a:t>
            </a:r>
            <a:endParaRPr lang="en-US" altLang="en-US" sz="1600" dirty="0"/>
          </a:p>
          <a:p>
            <a:pPr marL="914400" lvl="1" indent="-457200"/>
            <a:r>
              <a:rPr lang="en-US" altLang="en-US" sz="2400" dirty="0"/>
              <a:t>can give good scores to ambiguous (incorrect) matches </a:t>
            </a:r>
          </a:p>
        </p:txBody>
      </p:sp>
      <p:pic>
        <p:nvPicPr>
          <p:cNvPr id="5124" name="Picture 2" descr="http://www.canyonstatevinyl.com/images/Picket%20F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3162300"/>
            <a:ext cx="43148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Rectangle 4"/>
          <p:cNvSpPr>
            <a:spLocks noChangeArrowheads="1"/>
          </p:cNvSpPr>
          <p:nvPr/>
        </p:nvSpPr>
        <p:spPr bwMode="auto">
          <a:xfrm>
            <a:off x="1219200" y="42672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5126" name="Picture 6" descr="http://www.canyonstatevinyl.com/images/Picket%20F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162300"/>
            <a:ext cx="43148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14"/>
          <p:cNvSpPr>
            <a:spLocks noChangeArrowheads="1"/>
          </p:cNvSpPr>
          <p:nvPr/>
        </p:nvSpPr>
        <p:spPr bwMode="auto">
          <a:xfrm>
            <a:off x="2239963" y="6400800"/>
            <a:ext cx="349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i="1">
                <a:latin typeface="Arial" panose="020B0604020202020204" pitchFamily="34" charset="0"/>
              </a:rPr>
              <a:t>I</a:t>
            </a:r>
            <a:r>
              <a:rPr lang="en-US" altLang="en-US" sz="2000" baseline="-2500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6737350" y="6400800"/>
            <a:ext cx="349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i="1">
                <a:latin typeface="Arial" panose="020B0604020202020204" pitchFamily="34" charset="0"/>
              </a:rPr>
              <a:t>I</a:t>
            </a:r>
            <a:r>
              <a:rPr lang="en-US" altLang="en-US" sz="2000" baseline="-250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71689" name="Rectangle 9"/>
          <p:cNvSpPr>
            <a:spLocks noChangeArrowheads="1"/>
          </p:cNvSpPr>
          <p:nvPr/>
        </p:nvSpPr>
        <p:spPr bwMode="auto">
          <a:xfrm>
            <a:off x="1219200" y="35433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3200">
                <a:solidFill>
                  <a:srgbClr val="FFFF00"/>
                </a:solidFill>
                <a:latin typeface="Arial" panose="020B0604020202020204" pitchFamily="34" charset="0"/>
              </a:rPr>
              <a:t>f</a:t>
            </a:r>
            <a:r>
              <a:rPr lang="en-US" altLang="en-US" sz="3200" baseline="-25000">
                <a:solidFill>
                  <a:srgbClr val="FFFF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71690" name="Rectangle 10"/>
          <p:cNvSpPr>
            <a:spLocks noChangeArrowheads="1"/>
          </p:cNvSpPr>
          <p:nvPr/>
        </p:nvSpPr>
        <p:spPr bwMode="auto">
          <a:xfrm>
            <a:off x="8015288" y="42672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691" name="Rectangle 11"/>
          <p:cNvSpPr>
            <a:spLocks noChangeArrowheads="1"/>
          </p:cNvSpPr>
          <p:nvPr/>
        </p:nvSpPr>
        <p:spPr bwMode="auto">
          <a:xfrm>
            <a:off x="8015288" y="35433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3200">
                <a:solidFill>
                  <a:srgbClr val="FFFF00"/>
                </a:solidFill>
                <a:latin typeface="Arial" panose="020B0604020202020204" pitchFamily="34" charset="0"/>
              </a:rPr>
              <a:t>f</a:t>
            </a:r>
            <a:r>
              <a:rPr lang="en-US" altLang="en-US" sz="3200" baseline="-25000">
                <a:solidFill>
                  <a:srgbClr val="FFFF00"/>
                </a:solidFill>
                <a:latin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1175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5" grpId="0" animBg="1"/>
      <p:bldP spid="71689" grpId="0"/>
      <p:bldP spid="71690" grpId="0" animBg="1"/>
      <p:bldP spid="7169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canyonstatevinyl.com/images/Picket%20F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3162300"/>
            <a:ext cx="43148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6"/>
          <p:cNvSpPr>
            <a:spLocks noChangeArrowheads="1"/>
          </p:cNvSpPr>
          <p:nvPr/>
        </p:nvSpPr>
        <p:spPr bwMode="auto">
          <a:xfrm>
            <a:off x="1219200" y="42672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6148" name="Picture 6" descr="http://www.canyonstatevinyl.com/images/Picket%20F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162300"/>
            <a:ext cx="43148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Rectangle 9"/>
          <p:cNvSpPr>
            <a:spLocks noChangeArrowheads="1"/>
          </p:cNvSpPr>
          <p:nvPr/>
        </p:nvSpPr>
        <p:spPr bwMode="auto">
          <a:xfrm>
            <a:off x="1219200" y="35433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3200">
                <a:solidFill>
                  <a:srgbClr val="FFFF00"/>
                </a:solidFill>
                <a:latin typeface="Arial" panose="020B0604020202020204" pitchFamily="34" charset="0"/>
              </a:rPr>
              <a:t>f</a:t>
            </a:r>
            <a:r>
              <a:rPr lang="en-US" altLang="en-US" sz="3200" baseline="-25000">
                <a:solidFill>
                  <a:srgbClr val="FFFF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8015288" y="42672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151" name="Rectangle 11"/>
          <p:cNvSpPr>
            <a:spLocks noChangeArrowheads="1"/>
          </p:cNvSpPr>
          <p:nvPr/>
        </p:nvSpPr>
        <p:spPr bwMode="auto">
          <a:xfrm>
            <a:off x="8015288" y="35433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3200">
                <a:solidFill>
                  <a:srgbClr val="FFFF00"/>
                </a:solidFill>
                <a:latin typeface="Arial" panose="020B0604020202020204" pitchFamily="34" charset="0"/>
              </a:rPr>
              <a:t>f</a:t>
            </a:r>
            <a:r>
              <a:rPr lang="en-US" altLang="en-US" sz="3200" baseline="-25000">
                <a:solidFill>
                  <a:srgbClr val="FFFF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152" name="Rectangle 13"/>
          <p:cNvSpPr>
            <a:spLocks noChangeArrowheads="1"/>
          </p:cNvSpPr>
          <p:nvPr/>
        </p:nvSpPr>
        <p:spPr bwMode="auto">
          <a:xfrm>
            <a:off x="7216775" y="42672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153" name="Rectangle 13"/>
          <p:cNvSpPr>
            <a:spLocks noChangeArrowheads="1"/>
          </p:cNvSpPr>
          <p:nvPr/>
        </p:nvSpPr>
        <p:spPr bwMode="auto">
          <a:xfrm>
            <a:off x="7216775" y="3543300"/>
            <a:ext cx="7985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3200">
                <a:solidFill>
                  <a:srgbClr val="FFFF00"/>
                </a:solidFill>
                <a:latin typeface="Arial" panose="020B0604020202020204" pitchFamily="34" charset="0"/>
              </a:rPr>
              <a:t>f</a:t>
            </a:r>
            <a:r>
              <a:rPr lang="en-US" altLang="en-US" sz="3200" baseline="-25000">
                <a:solidFill>
                  <a:srgbClr val="FFFF00"/>
                </a:solidFill>
                <a:latin typeface="Arial" panose="020B0604020202020204" pitchFamily="34" charset="0"/>
              </a:rPr>
              <a:t>2</a:t>
            </a:r>
            <a:r>
              <a:rPr lang="en-US" altLang="en-US" sz="3200" baseline="30000">
                <a:solidFill>
                  <a:srgbClr val="FFFF00"/>
                </a:solidFill>
                <a:latin typeface="Arial" panose="020B0604020202020204" pitchFamily="34" charset="0"/>
              </a:rPr>
              <a:t>'</a:t>
            </a:r>
          </a:p>
        </p:txBody>
      </p:sp>
      <p:sp>
        <p:nvSpPr>
          <p:cNvPr id="6155" name="Content Placeholder 2"/>
          <p:cNvSpPr txBox="1">
            <a:spLocks/>
          </p:cNvSpPr>
          <p:nvPr/>
        </p:nvSpPr>
        <p:spPr bwMode="auto">
          <a:xfrm>
            <a:off x="381000" y="1295400"/>
            <a:ext cx="86868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2800" dirty="0"/>
              <a:t>How to define the difference between two features </a:t>
            </a:r>
            <a:r>
              <a:rPr lang="en-US" altLang="en-US" sz="2800" i="1" dirty="0"/>
              <a:t>f</a:t>
            </a:r>
            <a:r>
              <a:rPr lang="en-US" altLang="en-US" sz="2800" baseline="-25000" dirty="0"/>
              <a:t>1</a:t>
            </a:r>
            <a:r>
              <a:rPr lang="en-US" altLang="en-US" sz="2800" dirty="0"/>
              <a:t>, </a:t>
            </a:r>
            <a:r>
              <a:rPr lang="en-US" altLang="en-US" sz="2800" i="1" dirty="0"/>
              <a:t>f</a:t>
            </a:r>
            <a:r>
              <a:rPr lang="en-US" altLang="en-US" sz="2800" baseline="-25000" dirty="0"/>
              <a:t>2</a:t>
            </a:r>
            <a:r>
              <a:rPr lang="en-US" altLang="en-US" sz="2800" dirty="0"/>
              <a:t>?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/>
              <a:t>Better approach:  ratio distance = ||f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 - f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 || / || f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 - f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’ ||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2000" dirty="0"/>
              <a:t>f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 is best SSD match to f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 in I</a:t>
            </a:r>
            <a:r>
              <a:rPr lang="en-US" altLang="en-US" sz="2000" baseline="-25000" dirty="0"/>
              <a:t>2</a:t>
            </a:r>
            <a:endParaRPr lang="en-US" alt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2000" dirty="0"/>
              <a:t>f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’  is  2</a:t>
            </a:r>
            <a:r>
              <a:rPr lang="en-US" altLang="en-US" sz="2000" baseline="30000" dirty="0"/>
              <a:t>nd</a:t>
            </a:r>
            <a:r>
              <a:rPr lang="en-US" altLang="en-US" sz="2000" dirty="0"/>
              <a:t> best SSD match to f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 in I</a:t>
            </a:r>
            <a:r>
              <a:rPr lang="en-US" altLang="en-US" sz="2000" baseline="-25000" dirty="0"/>
              <a:t>2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2000" dirty="0"/>
              <a:t>gives large values for ambiguous matches</a:t>
            </a:r>
            <a:endParaRPr lang="en-US" altLang="en-US" sz="2000" baseline="30000" dirty="0"/>
          </a:p>
        </p:txBody>
      </p:sp>
      <p:sp>
        <p:nvSpPr>
          <p:cNvPr id="6156" name="Rectangle 14"/>
          <p:cNvSpPr>
            <a:spLocks noChangeArrowheads="1"/>
          </p:cNvSpPr>
          <p:nvPr/>
        </p:nvSpPr>
        <p:spPr bwMode="auto">
          <a:xfrm>
            <a:off x="2239963" y="6400800"/>
            <a:ext cx="349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i="1">
                <a:latin typeface="Arial" panose="020B0604020202020204" pitchFamily="34" charset="0"/>
              </a:rPr>
              <a:t>I</a:t>
            </a:r>
            <a:r>
              <a:rPr lang="en-US" altLang="en-US" sz="2000" baseline="-2500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157" name="Rectangle 8"/>
          <p:cNvSpPr>
            <a:spLocks noChangeArrowheads="1"/>
          </p:cNvSpPr>
          <p:nvPr/>
        </p:nvSpPr>
        <p:spPr bwMode="auto">
          <a:xfrm>
            <a:off x="6737350" y="6400800"/>
            <a:ext cx="349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i="1">
                <a:latin typeface="Arial" panose="020B0604020202020204" pitchFamily="34" charset="0"/>
              </a:rPr>
              <a:t>I</a:t>
            </a:r>
            <a:r>
              <a:rPr lang="en-US" altLang="en-US" sz="2000" baseline="-250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altLang="en-US" dirty="0"/>
              <a:t>Feature distance</a:t>
            </a:r>
          </a:p>
        </p:txBody>
      </p:sp>
    </p:spTree>
    <p:extLst>
      <p:ext uri="{BB962C8B-B14F-4D97-AF65-F5344CB8AC3E}">
        <p14:creationId xmlns:p14="http://schemas.microsoft.com/office/powerpoint/2010/main" val="4266437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x+u, y+v)$&#10;\end{document}&#10;"/>
  <p:tag name="EXTERNALNAME" val="Edittex"/>
  <p:tag name="BLEND" val="False"/>
  <p:tag name="TRANSPARENT" val="False"/>
  <p:tag name="BITMAPFORMAT" val="bmpmono"/>
  <p:tag name="DEBUGINTERACTIVE" val="True"/>
  <p:tag name="ORIGWIDTH" val="483.2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5x1&#10;\end{document}&#10;"/>
  <p:tag name="EXTERNALNAME" val="Edittex"/>
  <p:tag name="BLEND" val="False"/>
  <p:tag name="TRANSPARENT" val="False"/>
  <p:tag name="BITMAPFORMAT" val="bmpmono"/>
  <p:tag name="DEBUGINTERACTIVE" val="True"/>
  <p:tag name="ORIGWIDTH" val="171.8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c}&#10;I_x({\bf p_1}) &amp; I_y({\bf p_1})  \\&#10;I_x({\bf p_2}) &amp; I_y({\bf p_2})  \\&#10;\vdots &amp; \vdots \\&#10;I_x({\bf p_{25}}) &amp; I_y({\bf p_{25}})  \\&#10;\end{array}&#10;\right]&#10;\left[&#10;\begin{array}{c}&#10;u \\&#10;v&#10;\end{array}&#10;\right]&#10;=&#10;-\left[&#10;\begin{array}{c}&#10;I_t({\bf p_1}) \\&#10;I_t({\bf p_2}) \\&#10;\vdots \\&#10;I_t({\bf p_{25}})&#10;\end{array}&#10;\right]&#10;\]&#10;\end{document}&#10;"/>
  <p:tag name="EXTERNALNAME" val="Edittex"/>
  <p:tag name="BLEND" val="False"/>
  <p:tag name="TRANSPARENT" val="False"/>
  <p:tag name="BITMAPFORMAT" val="bmp256"/>
  <p:tag name="DEBUGINTERACTIVE" val="True"/>
  <p:tag name="ORIGWIDTH" val="1488.62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A^TA)~d = A^Tb$&#10;\end{document}&#10;"/>
  <p:tag name="EXTERNALNAME" val="Edittex"/>
  <p:tag name="BLEND" val="False"/>
  <p:tag name="TRANSPARENT" val="False"/>
  <p:tag name="BITMAPFORMAT" val="bmp256"/>
  <p:tag name="DEBUGINTERACTIVE" val="True"/>
  <p:tag name="ORIGWIDTH" val="562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c}&#10;\sum I_x I_x &amp; \sum I_x I_y \\&#10;\sum I_x I_y &amp; \sum I_y I_y&#10;\end{array}&#10;\right]&#10;\left[&#10;\begin{array}{c}&#10;u \\&#10;v&#10;\end{array}&#10;\right]&#10;=&#10;-\left[&#10;\begin{array}{c}&#10;\sum I_x I_t \\&#10;\sum I_y I_t&#10;\end{array}&#10;\right]&#10;\]&#10;\end{document}&#10;"/>
  <p:tag name="EXTERNALNAME" val="Edittex"/>
  <p:tag name="BLEND" val="False"/>
  <p:tag name="TRANSPARENT" val="False"/>
  <p:tag name="BITMAPFORMAT" val="bmp256"/>
  <p:tag name="DEBUGINTERACTIVE" val="True"/>
  <p:tag name="ORIGWIDTH" val="135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^TA$&#10;\end{document}&#10;"/>
  <p:tag name="EXTERNALNAME" val="Edittex"/>
  <p:tag name="BLEND" val="False"/>
  <p:tag name="TRANSPARENT" val="False"/>
  <p:tag name="BITMAPFORMAT" val="bmpmono"/>
  <p:tag name="DEBUGINTERACTIVE" val="True"/>
  <p:tag name="ORIGWIDTH" val="164.7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^Tb$&#10;\end{document}&#10;"/>
  <p:tag name="EXTERNALNAME" val="Edittex"/>
  <p:tag name="BLEND" val="False"/>
  <p:tag name="TRANSPARENT" val="False"/>
  <p:tag name="BITMAPFORMAT" val="bmpmono"/>
  <p:tag name="DEBUGINTERACTIVE" val="True"/>
  <p:tag name="ORIGWIDTH" val="138.6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5x2&#10;\end{document}&#10;"/>
  <p:tag name="EXTERNALNAME" val="Edittex"/>
  <p:tag name="BLEND" val="False"/>
  <p:tag name="TRANSPARENT" val="False"/>
  <p:tag name="BITMAPFORMAT" val="bmpmono"/>
  <p:tag name="DEBUGINTERACTIVE" val="True"/>
  <p:tag name="ORIGWIDTH" val="175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~~d = b$&#10;\end{document}&#10;"/>
  <p:tag name="EXTERNALNAME" val="Edittex"/>
  <p:tag name="BLEND" val="False"/>
  <p:tag name="TRANSPARENT" val="False"/>
  <p:tag name="BITMAPFORMAT" val="bmpmono"/>
  <p:tag name="DEBUGINTERACTIVE" val="True"/>
  <p:tag name="ORIGWIDTH" val="306.87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x1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5x1&#10;\end{document}&#10;"/>
  <p:tag name="EXTERNALNAME" val="Edittex"/>
  <p:tag name="BLEND" val="False"/>
  <p:tag name="TRANSPARENT" val="False"/>
  <p:tag name="BITMAPFORMAT" val="bmpmono"/>
  <p:tag name="DEBUGINTERACTIVE" val="True"/>
  <p:tag name="ORIGWIDTH" val="171.8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x, y)$&#10;\end{document}&#10;"/>
  <p:tag name="EXTERNALNAME" val="Edittex"/>
  <p:tag name="BLEND" val="False"/>
  <p:tag name="TRANSPARENT" val="False"/>
  <p:tag name="BITMAPFORMAT" val="bmpmono"/>
  <p:tag name="DEBUGINTERACTIVE" val="True"/>
  <p:tag name="ORIGWIDTH" val="18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c}&#10;\sum I_x I_x &amp; \sum I_x I_y \\&#10;\sum I_x I_y &amp; \sum I_y I_y&#10;\end{array}&#10;\right]&#10;\left[&#10;\begin{array}{c}&#10;u \\&#10;v&#10;\end{array}&#10;\right]&#10;=&#10;-\left[&#10;\begin{array}{c}&#10;\sum I_x I_t \\&#10;\sum I_y I_t&#10;\end{array}&#10;\right]&#10;\]&#10;\end{document}&#10;"/>
  <p:tag name="EXTERNALNAME" val="Edittex"/>
  <p:tag name="BLEND" val="False"/>
  <p:tag name="TRANSPARENT" val="False"/>
  <p:tag name="BITMAPFORMAT" val="bmp256"/>
  <p:tag name="DEBUGINTERACTIVE" val="True"/>
  <p:tag name="ORIGWIDTH" val="135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^TA$&#10;\end{document}&#10;"/>
  <p:tag name="EXTERNALNAME" val="Edittex"/>
  <p:tag name="BLEND" val="False"/>
  <p:tag name="TRANSPARENT" val="False"/>
  <p:tag name="BITMAPFORMAT" val="bmpmono"/>
  <p:tag name="DEBUGINTERACTIVE" val="True"/>
  <p:tag name="ORIGWIDTH" val="164.7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^Tb$&#10;\end{document}&#10;"/>
  <p:tag name="EXTERNALNAME" val="Edittex"/>
  <p:tag name="BLEND" val="False"/>
  <p:tag name="TRANSPARENT" val="False"/>
  <p:tag name="BITMAPFORMAT" val="bmpmono"/>
  <p:tag name="DEBUGINTERACTIVE" val="True"/>
  <p:tag name="ORIGWIDTH" val="138.62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A^T A = &#10;\left[&#10;\begin{array}{cc}&#10;\sum I_x I_x &amp; \sum I_x I_y \\&#10;\sum I_x I_y &amp; \sum I_y I_y&#10;\end{array}&#10;\right]&#10;=&#10;\sum&#10;\left[&#10;\begin{array}{c}&#10;I_x  \\&#10;I_y&#10;\end{array}&#10;\right]&#10;[I_x~I_y]&#10;=&#10;\sum \nabla I (\nabla I)^T&#10;\]&#10;\end{document}&#10;"/>
  <p:tag name="EXTERNALNAME" val="Edittex"/>
  <p:tag name="BLEND" val="False"/>
  <p:tag name="TRANSPARENT" val="False"/>
  <p:tag name="BITMAPFORMAT" val="bmp256"/>
  <p:tag name="DEBUGINTERACTIVE" val="True"/>
  <p:tag name="ORIGWIDTH" val="2141.12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 \nabla I (\nabla I)^T&#10;\]&#10;\end{document}&#10;"/>
  <p:tag name="EXTERNALNAME" val="Edittex"/>
  <p:tag name="BLEND" val="False"/>
  <p:tag name="TRANSPARENT" val="False"/>
  <p:tag name="BITMAPFORMAT" val="bmp256"/>
  <p:tag name="DEBUGINTERACTIVE" val="True"/>
  <p:tag name="ORIGWIDTH" val="434.7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 \nabla I (\nabla I)^T&#10;\]&#10;\end{document}&#10;"/>
  <p:tag name="EXTERNALNAME" val="Edittex"/>
  <p:tag name="BLEND" val="False"/>
  <p:tag name="TRANSPARENT" val="False"/>
  <p:tag name="BITMAPFORMAT" val="bmp256"/>
  <p:tag name="DEBUGINTERACTIVE" val="True"/>
  <p:tag name="ORIGWIDTH" val="434.7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 \nabla I (\nabla I)^T&#10;\]&#10;\end{document}&#10;"/>
  <p:tag name="EXTERNALNAME" val="Edittex"/>
  <p:tag name="BLEND" val="False"/>
  <p:tag name="TRANSPARENT" val="False"/>
  <p:tag name="BITMAPFORMAT" val="bmp256"/>
  <p:tag name="DEBUGINTERACTIVE" val="True"/>
  <p:tag name="ORIGWIDTH" val="434.7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c}&#10;\sum I_x I_x &amp; \sum I_x I_y \\&#10;\sum I_x I_y &amp; \sum I_y I_y&#10;\end{array}&#10;\right]&#10;\left[&#10;\begin{array}{c}&#10;u \\&#10;v&#10;\end{array}&#10;\right]&#10;=&#10;-\left[&#10;\begin{array}{c}&#10;\sum I_x I_t \\&#10;\sum I_y I_t&#10;\end{array}&#10;\right]&#10;\]&#10;\end{document}&#10;"/>
  <p:tag name="EXTERNALNAME" val="Edittex"/>
  <p:tag name="BLEND" val="False"/>
  <p:tag name="TRANSPARENT" val="False"/>
  <p:tag name="BITMAPFORMAT" val="bmp256"/>
  <p:tag name="DEBUGINTERACTIVE" val="True"/>
  <p:tag name="ORIGWIDTH" val="135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displacement $= (u, v)$&#10;\end{document}&#10;"/>
  <p:tag name="EXTERNALNAME" val="Edittex"/>
  <p:tag name="BLEND" val="False"/>
  <p:tag name="TRANSPARENT" val="False"/>
  <p:tag name="BITMAPFORMAT" val="bmpmono"/>
  <p:tag name="DEBUGINTERACTIVE" val="True"/>
  <p:tag name="ORIGWIDTH" val="801.8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0 =  I_t({\bf p_i}) +\nabla I({\bf p_i}) \cdot [u~v]$&#10;\end{document}&#10;"/>
  <p:tag name="EXTERNALNAME" val="Edittex"/>
  <p:tag name="BLEND" val="False"/>
  <p:tag name="TRANSPARENT" val="False"/>
  <p:tag name="BITMAPFORMAT" val="bmpmono"/>
  <p:tag name="DEBUGINTERACTIVE" val="True"/>
  <p:tag name="ORIGWIDTH" val="94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c}&#10;I_x({\bf p_1}) &amp; I_y({\bf p_1})  \\&#10;I_x({\bf p_2}) &amp; I_y({\bf p_2})  \\&#10;\vdots &amp; \vdots \\&#10;I_x({\bf p_{25}}) &amp; I_y({\bf p_{25}})  \\&#10;\end{array}&#10;\right]&#10;\left[&#10;\begin{array}{c}&#10;u \\&#10;v&#10;\end{array}&#10;\right]&#10;=&#10;-\left[&#10;\begin{array}{c}&#10;I_t({\bf p_1}) \\&#10;I_t({\bf p_2}) \\&#10;\vdots \\&#10;I_t({\bf p_{25}})&#10;\end{array}&#10;\right]&#10;\]&#10;\end{document}&#10;"/>
  <p:tag name="EXTERNALNAME" val="Edittex"/>
  <p:tag name="BLEND" val="False"/>
  <p:tag name="TRANSPARENT" val="False"/>
  <p:tag name="BITMAPFORMAT" val="bmp256"/>
  <p:tag name="DEBUGINTERACTIVE" val="True"/>
  <p:tag name="ORIGWIDTH" val="1488.6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c}&#10;I_x({\bf p_1}) &amp; I_y({\bf p_1})  \\&#10;I_x({\bf p_2}) &amp; I_y({\bf p_2})  \\&#10;\vdots &amp; \vdots \\&#10;I_x({\bf p_{25}}) &amp; I_y({\bf p_{25}})  \\&#10;\end{array}&#10;\right]&#10;\left[&#10;\begin{array}{c}&#10;u \\&#10;v&#10;\end{array}&#10;\right]&#10;=&#10;-\left[&#10;\begin{array}{c}&#10;I_t({\bf p_1}) \\&#10;I_t({\bf p_2}) \\&#10;\vdots \\&#10;I_t({\bf p_{25}})&#10;\end{array}&#10;\right]&#10;\]&#10;\end{document}&#10;"/>
  <p:tag name="EXTERNALNAME" val="Edittex"/>
  <p:tag name="BLEND" val="False"/>
  <p:tag name="TRANSPARENT" val="False"/>
  <p:tag name="BITMAPFORMAT" val="bmp256"/>
  <p:tag name="DEBUGINTERACTIVE" val="True"/>
  <p:tag name="ORIGWIDTH" val="1488.6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5x2&#10;\end{document}&#10;"/>
  <p:tag name="EXTERNALNAME" val="Edittex"/>
  <p:tag name="BLEND" val="False"/>
  <p:tag name="TRANSPARENT" val="False"/>
  <p:tag name="BITMAPFORMAT" val="bmpmono"/>
  <p:tag name="DEBUGINTERACTIVE" val="True"/>
  <p:tag name="ORIGWIDTH" val="175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~~d = b$&#10;\end{document}&#10;"/>
  <p:tag name="EXTERNALNAME" val="Edittex"/>
  <p:tag name="BLEND" val="False"/>
  <p:tag name="TRANSPARENT" val="False"/>
  <p:tag name="BITMAPFORMAT" val="bmpmono"/>
  <p:tag name="DEBUGINTERACTIVE" val="True"/>
  <p:tag name="ORIGWIDTH" val="306.87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x1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12945</TotalTime>
  <Words>2775</Words>
  <Application>Microsoft Office PowerPoint</Application>
  <PresentationFormat>On-screen Show (4:3)</PresentationFormat>
  <Paragraphs>483</Paragraphs>
  <Slides>70</Slides>
  <Notes>34</Notes>
  <HiddenSlides>5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1" baseType="lpstr">
      <vt:lpstr>Arial</vt:lpstr>
      <vt:lpstr>Calibri</vt:lpstr>
      <vt:lpstr>Calibri Light</vt:lpstr>
      <vt:lpstr>Courier New</vt:lpstr>
      <vt:lpstr>StarSymbol</vt:lpstr>
      <vt:lpstr>Symbol</vt:lpstr>
      <vt:lpstr>Times New Roman</vt:lpstr>
      <vt:lpstr>Wingdings</vt:lpstr>
      <vt:lpstr>ZapfDingbats</vt:lpstr>
      <vt:lpstr>Office Theme</vt:lpstr>
      <vt:lpstr>Equation</vt:lpstr>
      <vt:lpstr>Feature Tracking and Optical Flow</vt:lpstr>
      <vt:lpstr>Administrative Stuffs</vt:lpstr>
      <vt:lpstr>Things to remember</vt:lpstr>
      <vt:lpstr>Local Descriptors: SIFT Descriptor</vt:lpstr>
      <vt:lpstr>Details of Lowe’s SIFT algorithm</vt:lpstr>
      <vt:lpstr>SIFT Example</vt:lpstr>
      <vt:lpstr>Feature matching</vt:lpstr>
      <vt:lpstr>Feature distance</vt:lpstr>
      <vt:lpstr>Feature distance</vt:lpstr>
      <vt:lpstr>Feature matching example</vt:lpstr>
      <vt:lpstr>Feature matching example</vt:lpstr>
      <vt:lpstr>Evaluating the results</vt:lpstr>
      <vt:lpstr>True/false positives</vt:lpstr>
      <vt:lpstr>Matching SIFT Descriptors</vt:lpstr>
      <vt:lpstr>SIFT Repeatability</vt:lpstr>
      <vt:lpstr>SIFT Repeatability</vt:lpstr>
      <vt:lpstr>Local Descriptors: SURF</vt:lpstr>
      <vt:lpstr>PowerPoint Presentation</vt:lpstr>
      <vt:lpstr>PowerPoint Presentation</vt:lpstr>
      <vt:lpstr>Choosing a detector</vt:lpstr>
      <vt:lpstr>Comparison of Keypoint Detectors</vt:lpstr>
      <vt:lpstr>Choosing a descriptor</vt:lpstr>
      <vt:lpstr>Recent advances in interest points</vt:lpstr>
      <vt:lpstr>Previous class</vt:lpstr>
      <vt:lpstr>This class: Recovering motion</vt:lpstr>
      <vt:lpstr>Feature tracking</vt:lpstr>
      <vt:lpstr>Feature tracking - Challenges</vt:lpstr>
      <vt:lpstr>Feature tracking</vt:lpstr>
      <vt:lpstr>The brightness constancy constraint</vt:lpstr>
      <vt:lpstr>PowerPoint Presentation</vt:lpstr>
      <vt:lpstr>The aperture problem</vt:lpstr>
      <vt:lpstr>The aperture problem</vt:lpstr>
      <vt:lpstr>The barber pole illusion</vt:lpstr>
      <vt:lpstr>The barber pole illusion</vt:lpstr>
      <vt:lpstr>Solving the ambiguity…</vt:lpstr>
      <vt:lpstr>Solving the  ambiguity…</vt:lpstr>
      <vt:lpstr>Matching patches across images</vt:lpstr>
      <vt:lpstr>Conditions for solvability</vt:lpstr>
      <vt:lpstr>PowerPoint Presentation</vt:lpstr>
      <vt:lpstr>Low-texture region</vt:lpstr>
      <vt:lpstr>Edge</vt:lpstr>
      <vt:lpstr>High-texture region</vt:lpstr>
      <vt:lpstr>The aperture problem resolved</vt:lpstr>
      <vt:lpstr>The aperture problem resolved</vt:lpstr>
      <vt:lpstr>Dealing with larger movements: Iterative refinement</vt:lpstr>
      <vt:lpstr>Dealing with larger movements: coarse-to-fine registration</vt:lpstr>
      <vt:lpstr>Shi-Tomasi feature tracker</vt:lpstr>
      <vt:lpstr>Tracking example</vt:lpstr>
      <vt:lpstr>Summary of KLT tracking</vt:lpstr>
      <vt:lpstr>Implementation issues</vt:lpstr>
      <vt:lpstr>Why not just do local template matching?</vt:lpstr>
      <vt:lpstr>The Lucas-Kanade Algorithm</vt:lpstr>
      <vt:lpstr>Two mins break</vt:lpstr>
      <vt:lpstr>PowerPoint Presentation</vt:lpstr>
      <vt:lpstr>Motion and perceptual organization</vt:lpstr>
      <vt:lpstr>Motion and perceptual organization</vt:lpstr>
      <vt:lpstr>Uses of motion</vt:lpstr>
      <vt:lpstr>Motion field</vt:lpstr>
      <vt:lpstr>Optical flow</vt:lpstr>
      <vt:lpstr>Lucas-Kanade Optical Flow</vt:lpstr>
      <vt:lpstr>Iterative Refinement</vt:lpstr>
      <vt:lpstr>Coarse-to-fine optical flow estimation</vt:lpstr>
      <vt:lpstr>Example</vt:lpstr>
      <vt:lpstr>Multi-resolution registration</vt:lpstr>
      <vt:lpstr>Optical Flow Results</vt:lpstr>
      <vt:lpstr>Optical Flow Results</vt:lpstr>
      <vt:lpstr>Errors in Lucas-Kanade</vt:lpstr>
      <vt:lpstr>State-of-the-art optical flow</vt:lpstr>
      <vt:lpstr>Things to remember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Vision</dc:title>
  <dc:creator>Huang Jia-Bin</dc:creator>
  <cp:lastModifiedBy>Boris Levant</cp:lastModifiedBy>
  <cp:revision>248</cp:revision>
  <dcterms:created xsi:type="dcterms:W3CDTF">2016-08-21T04:59:05Z</dcterms:created>
  <dcterms:modified xsi:type="dcterms:W3CDTF">2021-02-17T08:43:03Z</dcterms:modified>
</cp:coreProperties>
</file>